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85"/>
  </p:notesMasterIdLst>
  <p:handoutMasterIdLst>
    <p:handoutMasterId r:id="rId86"/>
  </p:handoutMasterIdLst>
  <p:sldIdLst>
    <p:sldId id="833" r:id="rId2"/>
    <p:sldId id="990" r:id="rId3"/>
    <p:sldId id="1095" r:id="rId4"/>
    <p:sldId id="1018" r:id="rId5"/>
    <p:sldId id="1050" r:id="rId6"/>
    <p:sldId id="1028" r:id="rId7"/>
    <p:sldId id="1069" r:id="rId8"/>
    <p:sldId id="1052" r:id="rId9"/>
    <p:sldId id="1062" r:id="rId10"/>
    <p:sldId id="1074" r:id="rId11"/>
    <p:sldId id="1053" r:id="rId12"/>
    <p:sldId id="1073" r:id="rId13"/>
    <p:sldId id="1026" r:id="rId14"/>
    <p:sldId id="1097" r:id="rId15"/>
    <p:sldId id="1106" r:id="rId16"/>
    <p:sldId id="1099" r:id="rId17"/>
    <p:sldId id="1107" r:id="rId18"/>
    <p:sldId id="1116" r:id="rId19"/>
    <p:sldId id="1020" r:id="rId20"/>
    <p:sldId id="1110" r:id="rId21"/>
    <p:sldId id="1114" r:id="rId22"/>
    <p:sldId id="1032" r:id="rId23"/>
    <p:sldId id="1112" r:id="rId24"/>
    <p:sldId id="969" r:id="rId25"/>
    <p:sldId id="1113" r:id="rId26"/>
    <p:sldId id="1115" r:id="rId27"/>
    <p:sldId id="1117" r:id="rId28"/>
    <p:sldId id="1021" r:id="rId29"/>
    <p:sldId id="1118" r:id="rId30"/>
    <p:sldId id="1054" r:id="rId31"/>
    <p:sldId id="1049" r:id="rId32"/>
    <p:sldId id="1044" r:id="rId33"/>
    <p:sldId id="1046" r:id="rId34"/>
    <p:sldId id="1047" r:id="rId35"/>
    <p:sldId id="1119" r:id="rId36"/>
    <p:sldId id="1123" r:id="rId37"/>
    <p:sldId id="1120" r:id="rId38"/>
    <p:sldId id="1122" r:id="rId39"/>
    <p:sldId id="1121" r:id="rId40"/>
    <p:sldId id="1039" r:id="rId41"/>
    <p:sldId id="1124" r:id="rId42"/>
    <p:sldId id="1125" r:id="rId43"/>
    <p:sldId id="1037" r:id="rId44"/>
    <p:sldId id="1048" r:id="rId45"/>
    <p:sldId id="1102" r:id="rId46"/>
    <p:sldId id="1126" r:id="rId47"/>
    <p:sldId id="1098" r:id="rId48"/>
    <p:sldId id="1100" r:id="rId49"/>
    <p:sldId id="1129" r:id="rId50"/>
    <p:sldId id="1127" r:id="rId51"/>
    <p:sldId id="1101" r:id="rId52"/>
    <p:sldId id="1128" r:id="rId53"/>
    <p:sldId id="1131" r:id="rId54"/>
    <p:sldId id="1132" r:id="rId55"/>
    <p:sldId id="1139" r:id="rId56"/>
    <p:sldId id="1104" r:id="rId57"/>
    <p:sldId id="1103" r:id="rId58"/>
    <p:sldId id="1133" r:id="rId59"/>
    <p:sldId id="1134" r:id="rId60"/>
    <p:sldId id="1136" r:id="rId61"/>
    <p:sldId id="1135" r:id="rId62"/>
    <p:sldId id="1024" r:id="rId63"/>
    <p:sldId id="1138" r:id="rId64"/>
    <p:sldId id="1141" r:id="rId65"/>
    <p:sldId id="1143" r:id="rId66"/>
    <p:sldId id="1142" r:id="rId67"/>
    <p:sldId id="1146" r:id="rId68"/>
    <p:sldId id="1057" r:id="rId69"/>
    <p:sldId id="1089" r:id="rId70"/>
    <p:sldId id="1091" r:id="rId71"/>
    <p:sldId id="1092" r:id="rId72"/>
    <p:sldId id="1093" r:id="rId73"/>
    <p:sldId id="1149" r:id="rId74"/>
    <p:sldId id="1147" r:id="rId75"/>
    <p:sldId id="1148" r:id="rId76"/>
    <p:sldId id="1144" r:id="rId77"/>
    <p:sldId id="1065" r:id="rId78"/>
    <p:sldId id="1066" r:id="rId79"/>
    <p:sldId id="1150" r:id="rId80"/>
    <p:sldId id="1023" r:id="rId81"/>
    <p:sldId id="846" r:id="rId82"/>
    <p:sldId id="1031" r:id="rId83"/>
    <p:sldId id="881" r:id="rId84"/>
  </p:sldIdLst>
  <p:sldSz cx="12192000" cy="6858000"/>
  <p:notesSz cx="6858000" cy="914400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B2B3"/>
    <a:srgbClr val="5FB990"/>
    <a:srgbClr val="87CAAC"/>
    <a:srgbClr val="12B3C4"/>
    <a:srgbClr val="FF6600"/>
    <a:srgbClr val="28AECF"/>
    <a:srgbClr val="13C3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15" autoAdjust="0"/>
    <p:restoredTop sz="91071" autoAdjust="0"/>
  </p:normalViewPr>
  <p:slideViewPr>
    <p:cSldViewPr snapToGrid="0">
      <p:cViewPr varScale="1">
        <p:scale>
          <a:sx n="92" d="100"/>
          <a:sy n="92" d="100"/>
        </p:scale>
        <p:origin x="366" y="33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8" d="100"/>
          <a:sy n="98" d="100"/>
        </p:scale>
        <p:origin x="-3648" y="-102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187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187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AF5D5BE-96CC-49F4-A2FA-B612DEBAE2B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742461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D7091F1A-C011-4FC9-80A4-160DA1E190C9}" type="datetimeFigureOut">
              <a:rPr lang="zh-TW" altLang="en-US"/>
              <a:pPr>
                <a:defRPr/>
              </a:pPr>
              <a:t>2025/5/22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A41761D4-A34B-4715-8896-94A3EB7486F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99003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404040"/>
                </a:solidFill>
                <a:effectLst/>
                <a:latin typeface="Poppins" panose="00000500000000000000" pitchFamily="2" charset="0"/>
              </a:rPr>
              <a:t>在</a:t>
            </a:r>
            <a:r>
              <a:rPr lang="en-US" altLang="zh-TW" b="0" i="0" dirty="0">
                <a:solidFill>
                  <a:srgbClr val="404040"/>
                </a:solidFill>
                <a:effectLst/>
                <a:latin typeface="Poppins" panose="00000500000000000000" pitchFamily="2" charset="0"/>
              </a:rPr>
              <a:t>AMD</a:t>
            </a:r>
            <a:r>
              <a:rPr lang="zh-TW" altLang="en-US" b="0" i="0" dirty="0">
                <a:solidFill>
                  <a:srgbClr val="404040"/>
                </a:solidFill>
                <a:effectLst/>
                <a:latin typeface="Poppins" panose="00000500000000000000" pitchFamily="2" charset="0"/>
              </a:rPr>
              <a:t>平台打造您的大型語言模型</a:t>
            </a:r>
            <a:r>
              <a:rPr lang="en-US" altLang="zh-TW" b="0" i="0" dirty="0">
                <a:solidFill>
                  <a:srgbClr val="404040"/>
                </a:solidFill>
                <a:effectLst/>
                <a:latin typeface="Poppins" panose="00000500000000000000" pitchFamily="2" charset="0"/>
              </a:rPr>
              <a:t>(LLM)</a:t>
            </a:r>
            <a:r>
              <a:rPr lang="zh-TW" altLang="en-US" b="0" i="0" dirty="0">
                <a:solidFill>
                  <a:srgbClr val="404040"/>
                </a:solidFill>
                <a:effectLst/>
                <a:latin typeface="Poppins" panose="00000500000000000000" pitchFamily="2" charset="0"/>
              </a:rPr>
              <a:t>應用</a:t>
            </a:r>
          </a:p>
        </p:txBody>
      </p:sp>
      <p:sp>
        <p:nvSpPr>
          <p:cNvPr id="61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0721BC11-F499-44A9-B58D-92F48B28D12B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8286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dirty="0"/>
          </a:p>
        </p:txBody>
      </p:sp>
      <p:sp>
        <p:nvSpPr>
          <p:cNvPr id="61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0721BC11-F499-44A9-B58D-92F48B28D12B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8448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https://github.com/amd/RyzenAI-SW/blob/main/example/llm/lemonade/cpu/Llama_3_2_1B_Instruct.md</a:t>
            </a:r>
          </a:p>
          <a:p>
            <a:r>
              <a:rPr lang="en-US" altLang="zh-TW" dirty="0"/>
              <a:t>NPU drivers: https://ryzenai.docs.amd.com/en/latest/inst.html#install-npu-drivers</a:t>
            </a:r>
          </a:p>
          <a:p>
            <a:r>
              <a:rPr lang="en-US" altLang="zh-TW" dirty="0" err="1"/>
              <a:t>Rocm</a:t>
            </a:r>
            <a:r>
              <a:rPr lang="en-US" altLang="zh-TW" dirty="0"/>
              <a:t> link: https://rocm.docs.amd.com/projects/install-on-linux/en/latest/install/quick-start.html</a:t>
            </a:r>
          </a:p>
          <a:p>
            <a:r>
              <a:rPr lang="en-US" altLang="zh-TW" dirty="0"/>
              <a:t>Windows </a:t>
            </a:r>
            <a:r>
              <a:rPr lang="en-US" altLang="zh-TW" dirty="0" err="1"/>
              <a:t>rocm</a:t>
            </a:r>
            <a:r>
              <a:rPr lang="en-US" altLang="zh-TW" dirty="0"/>
              <a:t> compatibility: https://rocm.docs.amd.com/projects/install-on-windows/en/latest/reference/system-requirements.html</a:t>
            </a:r>
          </a:p>
          <a:p>
            <a:r>
              <a:rPr lang="en-US" altLang="zh-TW" dirty="0"/>
              <a:t>Windows installation: https://rocm.docs.amd.com/projects/install-on-windows/en/latest/index.html#hip-install-quick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1761D4-A34B-4715-8896-94A3EB7486F3}" type="slidenum">
              <a:rPr lang="zh-TW" altLang="en-US" smtClean="0"/>
              <a:pPr>
                <a:defRPr/>
              </a:pPr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14350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https://ryzenai.docs.amd.com/en/latest/inst.html#install-npu-drivers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1761D4-A34B-4715-8896-94A3EB7486F3}" type="slidenum">
              <a:rPr lang="zh-TW" altLang="en-US" smtClean="0"/>
              <a:pPr>
                <a:defRPr/>
              </a:pPr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5145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https://ryzenai.docs.amd.com/en/latest/inst.html#install-npu-drivers</a:t>
            </a:r>
          </a:p>
          <a:p>
            <a:r>
              <a:rPr lang="en-US" altLang="zh-TW" dirty="0"/>
              <a:t>Sample demo: https://github.com/amd/RyzenAI-SW/blob/main/example/llm/lemonade/hybrid/Llama_3_2_1B_Instruct.md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1761D4-A34B-4715-8896-94A3EB7486F3}" type="slidenum">
              <a:rPr lang="zh-TW" altLang="en-US" smtClean="0"/>
              <a:pPr>
                <a:defRPr/>
              </a:pPr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80744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https://ryzenai.docs.amd.com/en/latest/inst.html#install-npu-drivers</a:t>
            </a:r>
          </a:p>
          <a:p>
            <a:r>
              <a:rPr lang="en-US" altLang="zh-TW" dirty="0"/>
              <a:t>Sample demo: https://github.com/amd/RyzenAI-SW/blob/main/example/llm/lemonade/hybrid/Llama_3_2_1B_Instruct.md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1761D4-A34B-4715-8896-94A3EB7486F3}" type="slidenum">
              <a:rPr lang="zh-TW" altLang="en-US" smtClean="0"/>
              <a:pPr>
                <a:defRPr/>
              </a:pPr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772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dirty="0"/>
          </a:p>
        </p:txBody>
      </p:sp>
      <p:sp>
        <p:nvSpPr>
          <p:cNvPr id="61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0721BC11-F499-44A9-B58D-92F48B28D12B}" type="slidenum">
              <a:rPr lang="zh-TW" altLang="en-US" smtClean="0"/>
              <a:pPr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00554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https://huggingface.co/docs/hub/security-tokens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1761D4-A34B-4715-8896-94A3EB7486F3}" type="slidenum">
              <a:rPr lang="zh-TW" altLang="en-US" smtClean="0"/>
              <a:pPr>
                <a:defRPr/>
              </a:pPr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0814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dirty="0"/>
          </a:p>
        </p:txBody>
      </p:sp>
      <p:sp>
        <p:nvSpPr>
          <p:cNvPr id="61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0721BC11-F499-44A9-B58D-92F48B28D12B}" type="slidenum">
              <a:rPr lang="zh-TW" altLang="en-US" smtClean="0"/>
              <a:pPr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83002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num_beams</a:t>
            </a:r>
            <a:r>
              <a:rPr lang="en-US" altLang="zh-TW" dirty="0"/>
              <a:t> controls how </a:t>
            </a:r>
            <a:r>
              <a:rPr lang="en-US" altLang="zh-TW" b="1" dirty="0"/>
              <a:t>many candidate sequences</a:t>
            </a:r>
            <a:r>
              <a:rPr lang="en-US" altLang="zh-TW" dirty="0"/>
              <a:t> the model keeps track of during </a:t>
            </a:r>
            <a:r>
              <a:rPr lang="en-US" altLang="zh-TW" b="1" dirty="0"/>
              <a:t>beam search decoding</a:t>
            </a:r>
            <a:r>
              <a:rPr lang="en-US" altLang="zh-TW" dirty="0"/>
              <a:t>.</a:t>
            </a:r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When to use </a:t>
            </a:r>
            <a:r>
              <a:rPr lang="en-US" altLang="zh-TW" b="1" dirty="0" err="1"/>
              <a:t>num_beams</a:t>
            </a:r>
            <a:endParaRPr lang="en-US" altLang="zh-TW" b="1" dirty="0"/>
          </a:p>
          <a:p>
            <a:r>
              <a:rPr lang="en-US" altLang="zh-TW" dirty="0"/>
              <a:t>Use beam search (i.e., </a:t>
            </a:r>
            <a:r>
              <a:rPr lang="en-US" altLang="zh-TW" dirty="0" err="1"/>
              <a:t>num_beams</a:t>
            </a:r>
            <a:r>
              <a:rPr lang="en-US" altLang="zh-TW" dirty="0"/>
              <a:t> &gt; 1) for tasks like: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Summarization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Translation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QA (when deterministic output is better)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When you want </a:t>
            </a:r>
            <a:r>
              <a:rPr lang="en-US" altLang="zh-TW" b="1" dirty="0"/>
              <a:t>higher-quality, less random</a:t>
            </a:r>
            <a:r>
              <a:rPr lang="en-US" altLang="zh-TW" dirty="0"/>
              <a:t> outputs</a:t>
            </a:r>
          </a:p>
          <a:p>
            <a:r>
              <a:rPr lang="en-US" altLang="zh-TW" b="1" dirty="0"/>
              <a:t>Don’t</a:t>
            </a:r>
            <a:r>
              <a:rPr lang="en-US" altLang="zh-TW" dirty="0"/>
              <a:t> use it when you want: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Randomness/creativity → use </a:t>
            </a:r>
            <a:r>
              <a:rPr lang="en-US" altLang="zh-TW" dirty="0" err="1"/>
              <a:t>do_sample</a:t>
            </a:r>
            <a:r>
              <a:rPr lang="en-US" altLang="zh-TW" dirty="0"/>
              <a:t>=True instead</a:t>
            </a:r>
          </a:p>
          <a:p>
            <a:endParaRPr lang="en-US" altLang="zh-TW" dirty="0"/>
          </a:p>
          <a:p>
            <a:r>
              <a:rPr lang="en-US" altLang="zh-TW" dirty="0"/>
              <a:t>If you use </a:t>
            </a:r>
            <a:r>
              <a:rPr lang="en-US" altLang="zh-TW" dirty="0" err="1"/>
              <a:t>num_beams</a:t>
            </a:r>
            <a:r>
              <a:rPr lang="en-US" altLang="zh-TW" dirty="0"/>
              <a:t> &gt; 1, make sure: </a:t>
            </a:r>
            <a:r>
              <a:rPr lang="en-US" altLang="zh-TW" dirty="0" err="1"/>
              <a:t>do_sample</a:t>
            </a:r>
            <a:r>
              <a:rPr lang="en-US" altLang="zh-TW" dirty="0"/>
              <a:t> = False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Otherwise the sampling randomness conflicts with beam search logic.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1761D4-A34B-4715-8896-94A3EB7486F3}" type="slidenum">
              <a:rPr lang="zh-TW" altLang="en-US" smtClean="0"/>
              <a:pPr>
                <a:defRPr/>
              </a:pPr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16940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dirty="0"/>
          </a:p>
        </p:txBody>
      </p:sp>
      <p:sp>
        <p:nvSpPr>
          <p:cNvPr id="61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0721BC11-F499-44A9-B58D-92F48B28D12B}" type="slidenum">
              <a:rPr lang="zh-TW" altLang="en-US" smtClean="0"/>
              <a:pPr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6723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7200" rtl="0">
              <a:spcBef>
                <a:spcPts val="0"/>
              </a:spcBef>
              <a:spcAft>
                <a:spcPts val="1200"/>
              </a:spcAft>
            </a:pPr>
            <a:r>
              <a:rPr lang="en-US" altLang="zh-TW" sz="1200" b="0" i="0" u="none" strike="noStrike" dirty="0">
                <a:effectLst/>
                <a:latin typeface="+mn-lt"/>
              </a:rPr>
              <a:t>24.10</a:t>
            </a:r>
            <a:endParaRPr lang="zh-TW" altLang="zh-TW" sz="1200" b="0" i="0" u="none" strike="noStrike" dirty="0">
              <a:effectLst/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40EA3-97AA-4C4D-B124-24E1FF345ED1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44441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40EA3-97AA-4C4D-B124-24E1FF345ED1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06135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Benefits of locally hosting </a:t>
            </a:r>
            <a:r>
              <a:rPr lang="en-US" altLang="zh-TW" dirty="0" err="1"/>
              <a:t>llms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40EA3-97AA-4C4D-B124-24E1FF345ED1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26979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dirty="0"/>
          </a:p>
        </p:txBody>
      </p:sp>
      <p:sp>
        <p:nvSpPr>
          <p:cNvPr id="61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0721BC11-F499-44A9-B58D-92F48B28D12B}" type="slidenum">
              <a:rPr lang="zh-TW" altLang="en-US" smtClean="0"/>
              <a:pPr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25230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dirty="0"/>
          </a:p>
        </p:txBody>
      </p:sp>
      <p:sp>
        <p:nvSpPr>
          <p:cNvPr id="61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0721BC11-F499-44A9-B58D-92F48B28D12B}" type="slidenum">
              <a:rPr lang="zh-TW" altLang="en-US" smtClean="0"/>
              <a:pPr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98417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dirty="0"/>
          </a:p>
        </p:txBody>
      </p:sp>
      <p:sp>
        <p:nvSpPr>
          <p:cNvPr id="61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0721BC11-F499-44A9-B58D-92F48B28D12B}" type="slidenum">
              <a:rPr lang="zh-TW" altLang="en-US" smtClean="0"/>
              <a:pPr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55252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40EA3-97AA-4C4D-B124-24E1FF345ED1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57809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dirty="0"/>
          </a:p>
        </p:txBody>
      </p:sp>
      <p:sp>
        <p:nvSpPr>
          <p:cNvPr id="61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0721BC11-F499-44A9-B58D-92F48B28D12B}" type="slidenum">
              <a:rPr lang="zh-TW" altLang="en-US" smtClean="0"/>
              <a:pPr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2523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Beginner friendly course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1761D4-A34B-4715-8896-94A3EB7486F3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2646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dirty="0"/>
          </a:p>
        </p:txBody>
      </p:sp>
      <p:sp>
        <p:nvSpPr>
          <p:cNvPr id="61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0721BC11-F499-44A9-B58D-92F48B28D12B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8286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Tokenizer set during training; if you use a tokenizer for one model on a different model, the output will break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40EA3-97AA-4C4D-B124-24E1FF345ED1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6693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dirty="0"/>
          </a:p>
        </p:txBody>
      </p:sp>
      <p:sp>
        <p:nvSpPr>
          <p:cNvPr id="61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0721BC11-F499-44A9-B58D-92F48B28D12B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4633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363737"/>
                </a:solidFill>
                <a:effectLst/>
                <a:latin typeface="Spectral"/>
              </a:rPr>
              <a:t>initialize </a:t>
            </a:r>
            <a:r>
              <a:rPr lang="en-US" altLang="zh-TW" dirty="0"/>
              <a:t>A</a:t>
            </a:r>
            <a:r>
              <a:rPr lang="en-US" altLang="zh-TW" b="0" i="0" dirty="0">
                <a:solidFill>
                  <a:srgbClr val="363737"/>
                </a:solidFill>
                <a:effectLst/>
                <a:latin typeface="Spectral"/>
              </a:rPr>
              <a:t> with random, small values, while </a:t>
            </a:r>
            <a:r>
              <a:rPr lang="en-US" altLang="zh-TW" dirty="0"/>
              <a:t>B</a:t>
            </a:r>
            <a:r>
              <a:rPr lang="en-US" altLang="zh-TW" b="0" i="0" dirty="0">
                <a:solidFill>
                  <a:srgbClr val="363737"/>
                </a:solidFill>
                <a:effectLst/>
                <a:latin typeface="Spectral"/>
              </a:rPr>
              <a:t> is initialized as zero, ensuring that we begin the finetuning process with the model’s original, pretrained weights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40EA3-97AA-4C4D-B124-24E1FF345ED1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2721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40EA3-97AA-4C4D-B124-24E1FF345ED1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2860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dirty="0"/>
          </a:p>
        </p:txBody>
      </p:sp>
      <p:sp>
        <p:nvSpPr>
          <p:cNvPr id="61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0721BC11-F499-44A9-B58D-92F48B28D12B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9805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7"/>
          <p:cNvSpPr>
            <a:spLocks noChangeArrowheads="1"/>
          </p:cNvSpPr>
          <p:nvPr userDrawn="1"/>
        </p:nvSpPr>
        <p:spPr bwMode="auto">
          <a:xfrm>
            <a:off x="0" y="6618288"/>
            <a:ext cx="12192000" cy="239712"/>
          </a:xfrm>
          <a:prstGeom prst="rect">
            <a:avLst/>
          </a:prstGeom>
          <a:solidFill>
            <a:srgbClr val="009F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6" name="Rectangle 21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789982" y="2584703"/>
            <a:ext cx="6596065" cy="1219201"/>
          </a:xfrm>
        </p:spPr>
        <p:txBody>
          <a:bodyPr anchor="t" anchorCtr="0"/>
          <a:lstStyle>
            <a:lvl1pPr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TW" dirty="0"/>
              <a:t>Presentation Title</a:t>
            </a:r>
            <a:endParaRPr lang="zh-TW" altLang="en-US" dirty="0"/>
          </a:p>
        </p:txBody>
      </p:sp>
      <p:sp>
        <p:nvSpPr>
          <p:cNvPr id="17" name="Rectangle 22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816110" y="5059680"/>
            <a:ext cx="6770872" cy="755904"/>
          </a:xfrm>
          <a:prstGeom prst="rect">
            <a:avLst/>
          </a:prstGeom>
        </p:spPr>
        <p:txBody>
          <a:bodyPr anchor="b" anchorCtr="0"/>
          <a:lstStyle>
            <a:lvl1pPr marL="0" indent="0"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sz="2000">
                <a:solidFill>
                  <a:schemeClr val="tx1"/>
                </a:solidFill>
                <a:latin typeface="+mj-lt"/>
                <a:ea typeface="+mn-ea"/>
              </a:defRPr>
            </a:lvl1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TW" sz="2000" dirty="0"/>
              <a:t>Presentation Dept., Presenter Name, Title</a:t>
            </a:r>
          </a:p>
        </p:txBody>
      </p:sp>
      <p:sp>
        <p:nvSpPr>
          <p:cNvPr id="18" name="投影片編號版面配置區 3"/>
          <p:cNvSpPr>
            <a:spLocks noGrp="1"/>
          </p:cNvSpPr>
          <p:nvPr>
            <p:ph type="sldNum" sz="quarter" idx="11"/>
          </p:nvPr>
        </p:nvSpPr>
        <p:spPr>
          <a:xfrm>
            <a:off x="11610916" y="6619875"/>
            <a:ext cx="571500" cy="238125"/>
          </a:xfrm>
        </p:spPr>
        <p:txBody>
          <a:bodyPr/>
          <a:lstStyle/>
          <a:p>
            <a:pPr>
              <a:defRPr/>
            </a:pPr>
            <a:fld id="{1A71FFAD-F905-4792-971B-681FA4F61CA8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9" name="文字版面配置區 8"/>
          <p:cNvSpPr>
            <a:spLocks noGrp="1"/>
          </p:cNvSpPr>
          <p:nvPr>
            <p:ph type="body" sz="quarter" idx="12" hasCustomPrompt="1"/>
          </p:nvPr>
        </p:nvSpPr>
        <p:spPr>
          <a:xfrm>
            <a:off x="816109" y="5902262"/>
            <a:ext cx="2788603" cy="4323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altLang="zh-TW" dirty="0"/>
              <a:t>Presentation Date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4225" y="352075"/>
            <a:ext cx="1917786" cy="611192"/>
          </a:xfrm>
          <a:prstGeom prst="rect">
            <a:avLst/>
          </a:prstGeom>
        </p:spPr>
      </p:pic>
      <p:sp>
        <p:nvSpPr>
          <p:cNvPr id="12" name="Text Box 48"/>
          <p:cNvSpPr txBox="1">
            <a:spLocks noChangeArrowheads="1"/>
          </p:cNvSpPr>
          <p:nvPr userDrawn="1"/>
        </p:nvSpPr>
        <p:spPr bwMode="auto">
          <a:xfrm>
            <a:off x="-2" y="6616092"/>
            <a:ext cx="1007427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pPr algn="l" eaLnBrk="1" hangingPunct="1">
              <a:defRPr/>
            </a:pPr>
            <a:r>
              <a:rPr lang="en-US" altLang="zh-TW" sz="1000" dirty="0">
                <a:solidFill>
                  <a:schemeClr val="bg1"/>
                </a:solidFill>
                <a:ea typeface="微軟正黑體" panose="020B0604030504040204" pitchFamily="34" charset="-120"/>
              </a:rPr>
              <a:t>©Industrial Technology Research Institute.  All rights reserved.</a:t>
            </a:r>
            <a:endParaRPr lang="zh-TW" altLang="en-US" sz="1000" dirty="0">
              <a:solidFill>
                <a:schemeClr val="bg1"/>
              </a:solidFill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02423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37134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TW" dirty="0"/>
              <a:t>Heading Level One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 hasCustomPrompt="1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dirty="0"/>
              <a:t>Text Area</a:t>
            </a:r>
            <a:endParaRPr lang="zh-TW" altLang="en-US" dirty="0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9" name="內容版面配置區 2"/>
          <p:cNvSpPr>
            <a:spLocks noGrp="1"/>
          </p:cNvSpPr>
          <p:nvPr>
            <p:ph idx="11" hasCustomPrompt="1"/>
          </p:nvPr>
        </p:nvSpPr>
        <p:spPr>
          <a:xfrm>
            <a:off x="4766733" y="273050"/>
            <a:ext cx="6840248" cy="5853114"/>
          </a:xfrm>
        </p:spPr>
        <p:txBody>
          <a:bodyPr/>
          <a:lstStyle>
            <a:lvl1pPr>
              <a:defRPr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altLang="zh-TW" dirty="0"/>
              <a:t>Text Level One</a:t>
            </a:r>
            <a:endParaRPr lang="zh-TW" altLang="en-US" dirty="0"/>
          </a:p>
          <a:p>
            <a:pPr lvl="1"/>
            <a:r>
              <a:rPr lang="en-US" altLang="zh-TW" dirty="0"/>
              <a:t>Text</a:t>
            </a:r>
            <a:r>
              <a:rPr lang="zh-TW" altLang="en-US" dirty="0"/>
              <a:t> </a:t>
            </a:r>
            <a:r>
              <a:rPr lang="en-US" altLang="zh-TW" dirty="0"/>
              <a:t>Level Two</a:t>
            </a:r>
            <a:endParaRPr lang="zh-TW" altLang="en-US" dirty="0"/>
          </a:p>
          <a:p>
            <a:pPr lvl="2"/>
            <a:r>
              <a:rPr lang="en-US" altLang="zh-TW" dirty="0"/>
              <a:t>Text Level Three</a:t>
            </a:r>
            <a:endParaRPr lang="zh-TW" altLang="en-US" dirty="0"/>
          </a:p>
          <a:p>
            <a:pPr lvl="3"/>
            <a:r>
              <a:rPr lang="en-US" altLang="zh-TW" dirty="0"/>
              <a:t>Text Level Four</a:t>
            </a:r>
            <a:endParaRPr lang="zh-TW" altLang="en-US" dirty="0"/>
          </a:p>
          <a:p>
            <a:pPr lvl="4"/>
            <a:r>
              <a:rPr lang="en-US" altLang="zh-TW" dirty="0"/>
              <a:t>Text Level Five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3933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TW" dirty="0"/>
              <a:t>Heading Level One</a:t>
            </a:r>
            <a:endParaRPr lang="zh-TW" altLang="en-US" dirty="0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 hasCustomPrompt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TW" noProof="0" dirty="0"/>
              <a:t>Photo</a:t>
            </a:r>
            <a:endParaRPr lang="zh-TW" altLang="en-US" noProof="0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 hasCustomPrompt="1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dirty="0"/>
              <a:t>Text Area</a:t>
            </a:r>
            <a:endParaRPr lang="zh-TW" altLang="en-US" dirty="0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9835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TW" dirty="0"/>
              <a:t>Heading Level One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en-US" altLang="zh-TW" dirty="0"/>
              <a:t>Text Level One</a:t>
            </a:r>
            <a:endParaRPr lang="zh-TW" altLang="en-US" dirty="0"/>
          </a:p>
          <a:p>
            <a:pPr lvl="1"/>
            <a:r>
              <a:rPr lang="en-US" altLang="zh-TW" dirty="0"/>
              <a:t>Text Level Two</a:t>
            </a:r>
            <a:endParaRPr lang="zh-TW" altLang="en-US" dirty="0"/>
          </a:p>
          <a:p>
            <a:pPr lvl="2"/>
            <a:r>
              <a:rPr lang="en-US" altLang="zh-TW" dirty="0"/>
              <a:t>Text Level Three</a:t>
            </a:r>
            <a:endParaRPr lang="zh-TW" altLang="en-US" dirty="0"/>
          </a:p>
          <a:p>
            <a:pPr lvl="3"/>
            <a:r>
              <a:rPr lang="en-US" altLang="zh-TW" dirty="0"/>
              <a:t>Text Level Four</a:t>
            </a:r>
            <a:endParaRPr lang="zh-TW" altLang="en-US" dirty="0"/>
          </a:p>
          <a:p>
            <a:pPr lvl="4"/>
            <a:r>
              <a:rPr lang="en-US" altLang="zh-TW" dirty="0"/>
              <a:t>Text Level Five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549922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 hasCustomPrompt="1"/>
          </p:nvPr>
        </p:nvSpPr>
        <p:spPr>
          <a:xfrm>
            <a:off x="8972551" y="308224"/>
            <a:ext cx="2789767" cy="5889375"/>
          </a:xfrm>
        </p:spPr>
        <p:txBody>
          <a:bodyPr vert="eaVert"/>
          <a:lstStyle/>
          <a:p>
            <a:r>
              <a:rPr lang="en-US" altLang="zh-TW" dirty="0"/>
              <a:t>Heading Level One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9" name="直排文字版面配置區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1" y="308224"/>
            <a:ext cx="8165690" cy="5889377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en-US" altLang="zh-TW" dirty="0"/>
              <a:t>Text Level One</a:t>
            </a:r>
            <a:endParaRPr lang="zh-TW" altLang="en-US" dirty="0"/>
          </a:p>
          <a:p>
            <a:pPr lvl="1"/>
            <a:r>
              <a:rPr lang="en-US" altLang="zh-TW" dirty="0"/>
              <a:t>Text Level Two</a:t>
            </a:r>
            <a:endParaRPr lang="zh-TW" altLang="en-US" dirty="0"/>
          </a:p>
          <a:p>
            <a:pPr lvl="2"/>
            <a:r>
              <a:rPr lang="en-US" altLang="zh-TW" dirty="0"/>
              <a:t>Text Level Three</a:t>
            </a:r>
            <a:endParaRPr lang="zh-TW" altLang="en-US" dirty="0"/>
          </a:p>
          <a:p>
            <a:pPr lvl="3"/>
            <a:r>
              <a:rPr lang="en-US" altLang="zh-TW" dirty="0"/>
              <a:t>Text Level Four</a:t>
            </a:r>
            <a:endParaRPr lang="zh-TW" altLang="en-US" dirty="0"/>
          </a:p>
          <a:p>
            <a:pPr lvl="4"/>
            <a:r>
              <a:rPr lang="en-US" altLang="zh-TW" dirty="0"/>
              <a:t>Text Level Five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6825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TW" dirty="0"/>
              <a:t>Heading Level One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altLang="zh-TW" dirty="0"/>
              <a:t>Text Level One</a:t>
            </a:r>
            <a:endParaRPr lang="zh-TW" altLang="en-US" dirty="0"/>
          </a:p>
          <a:p>
            <a:pPr lvl="1"/>
            <a:r>
              <a:rPr lang="en-US" altLang="zh-TW" dirty="0"/>
              <a:t>Text Level Two</a:t>
            </a:r>
            <a:endParaRPr lang="zh-TW" altLang="en-US" dirty="0"/>
          </a:p>
          <a:p>
            <a:pPr lvl="2"/>
            <a:r>
              <a:rPr lang="en-US" altLang="zh-TW" dirty="0"/>
              <a:t>Text Level Three</a:t>
            </a:r>
            <a:endParaRPr lang="zh-TW" altLang="en-US" dirty="0"/>
          </a:p>
          <a:p>
            <a:pPr lvl="3"/>
            <a:r>
              <a:rPr lang="en-US" altLang="zh-TW" dirty="0"/>
              <a:t>Text Level Four</a:t>
            </a:r>
            <a:endParaRPr lang="zh-TW" altLang="en-US" dirty="0"/>
          </a:p>
          <a:p>
            <a:pPr lvl="4"/>
            <a:r>
              <a:rPr lang="en-US" altLang="zh-TW" dirty="0"/>
              <a:t>Text Level Five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49699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01133" y="297951"/>
            <a:ext cx="10991099" cy="908548"/>
          </a:xfrm>
        </p:spPr>
        <p:txBody>
          <a:bodyPr/>
          <a:lstStyle/>
          <a:p>
            <a:r>
              <a:rPr lang="en-US" altLang="zh-TW" dirty="0"/>
              <a:t>Heading Level One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609602" y="1439864"/>
            <a:ext cx="7900217" cy="4757737"/>
          </a:xfrm>
        </p:spPr>
        <p:txBody>
          <a:bodyPr/>
          <a:lstStyle>
            <a:lvl1pPr>
              <a:defRPr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altLang="zh-TW" dirty="0"/>
              <a:t>Text Level One</a:t>
            </a:r>
            <a:endParaRPr lang="zh-TW" altLang="en-US" dirty="0"/>
          </a:p>
          <a:p>
            <a:pPr lvl="1"/>
            <a:r>
              <a:rPr lang="en-US" altLang="zh-TW" dirty="0"/>
              <a:t>Text</a:t>
            </a:r>
            <a:r>
              <a:rPr lang="zh-TW" altLang="en-US" dirty="0"/>
              <a:t> </a:t>
            </a:r>
            <a:r>
              <a:rPr lang="en-US" altLang="zh-TW" dirty="0"/>
              <a:t>Level Two</a:t>
            </a:r>
            <a:endParaRPr lang="zh-TW" altLang="en-US" dirty="0"/>
          </a:p>
          <a:p>
            <a:pPr lvl="2"/>
            <a:r>
              <a:rPr lang="en-US" altLang="zh-TW" dirty="0"/>
              <a:t>Text Level Three</a:t>
            </a:r>
            <a:endParaRPr lang="zh-TW" altLang="en-US" dirty="0"/>
          </a:p>
          <a:p>
            <a:pPr lvl="3"/>
            <a:r>
              <a:rPr lang="en-US" altLang="zh-TW" dirty="0"/>
              <a:t>Text Level Four</a:t>
            </a:r>
            <a:endParaRPr lang="zh-TW" altLang="en-US" dirty="0"/>
          </a:p>
          <a:p>
            <a:pPr lvl="4"/>
            <a:r>
              <a:rPr lang="en-US" altLang="zh-TW" dirty="0"/>
              <a:t>Text Level Five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" name="圖片版面配置區 2"/>
          <p:cNvSpPr>
            <a:spLocks noGrp="1"/>
          </p:cNvSpPr>
          <p:nvPr>
            <p:ph type="pic" idx="11" hasCustomPrompt="1"/>
          </p:nvPr>
        </p:nvSpPr>
        <p:spPr>
          <a:xfrm>
            <a:off x="8745794" y="1439863"/>
            <a:ext cx="2846439" cy="4757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 dirty="0"/>
              <a:t>Photo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0748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01134" y="297951"/>
            <a:ext cx="11045924" cy="908548"/>
          </a:xfrm>
        </p:spPr>
        <p:txBody>
          <a:bodyPr/>
          <a:lstStyle/>
          <a:p>
            <a:r>
              <a:rPr lang="en-US" altLang="zh-TW" dirty="0"/>
              <a:t>Heading Level One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" name="圖片版面配置區 2"/>
          <p:cNvSpPr>
            <a:spLocks noGrp="1"/>
          </p:cNvSpPr>
          <p:nvPr>
            <p:ph type="pic" idx="11" hasCustomPrompt="1"/>
          </p:nvPr>
        </p:nvSpPr>
        <p:spPr>
          <a:xfrm>
            <a:off x="609601" y="4444409"/>
            <a:ext cx="11037456" cy="17531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 dirty="0"/>
              <a:t>Photo</a:t>
            </a:r>
            <a:endParaRPr lang="zh-TW" altLang="en-US" dirty="0"/>
          </a:p>
        </p:txBody>
      </p:sp>
      <p:sp>
        <p:nvSpPr>
          <p:cNvPr id="6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609602" y="1439865"/>
            <a:ext cx="11037455" cy="2822420"/>
          </a:xfrm>
        </p:spPr>
        <p:txBody>
          <a:bodyPr/>
          <a:lstStyle>
            <a:lvl1pPr>
              <a:defRPr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altLang="zh-TW" dirty="0"/>
              <a:t>Text Level One</a:t>
            </a:r>
            <a:endParaRPr lang="zh-TW" altLang="en-US" dirty="0"/>
          </a:p>
          <a:p>
            <a:pPr lvl="1"/>
            <a:r>
              <a:rPr lang="en-US" altLang="zh-TW" dirty="0"/>
              <a:t>Text</a:t>
            </a:r>
            <a:r>
              <a:rPr lang="zh-TW" altLang="en-US" dirty="0"/>
              <a:t> </a:t>
            </a:r>
            <a:r>
              <a:rPr lang="en-US" altLang="zh-TW" dirty="0"/>
              <a:t>Level Two</a:t>
            </a:r>
            <a:endParaRPr lang="zh-TW" altLang="en-US" dirty="0"/>
          </a:p>
          <a:p>
            <a:pPr lvl="2"/>
            <a:r>
              <a:rPr lang="en-US" altLang="zh-TW" dirty="0"/>
              <a:t>Text Level Three</a:t>
            </a:r>
            <a:endParaRPr lang="zh-TW" altLang="en-US" dirty="0"/>
          </a:p>
          <a:p>
            <a:pPr lvl="3"/>
            <a:r>
              <a:rPr lang="en-US" altLang="zh-TW" dirty="0"/>
              <a:t>Text Level Four</a:t>
            </a:r>
            <a:endParaRPr lang="zh-TW" altLang="en-US" dirty="0"/>
          </a:p>
          <a:p>
            <a:pPr lvl="4"/>
            <a:r>
              <a:rPr lang="en-US" altLang="zh-TW" dirty="0"/>
              <a:t>Text Level Five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3389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8" name="標題 1"/>
          <p:cNvSpPr>
            <a:spLocks noGrp="1"/>
          </p:cNvSpPr>
          <p:nvPr>
            <p:ph type="ctrTitle" hasCustomPrompt="1"/>
          </p:nvPr>
        </p:nvSpPr>
        <p:spPr>
          <a:xfrm>
            <a:off x="2174355" y="2564904"/>
            <a:ext cx="7772400" cy="1035546"/>
          </a:xfrm>
        </p:spPr>
        <p:txBody>
          <a:bodyPr anchor="t" anchorCtr="0">
            <a:noAutofit/>
          </a:bodyPr>
          <a:lstStyle>
            <a:lvl1pPr algn="ctr">
              <a:defRPr/>
            </a:lvl1pPr>
          </a:lstStyle>
          <a:p>
            <a:r>
              <a:rPr lang="en-US" altLang="zh-TW" dirty="0"/>
              <a:t>Heading Level One</a:t>
            </a:r>
            <a:endParaRPr lang="zh-TW" altLang="en-US" dirty="0"/>
          </a:p>
        </p:txBody>
      </p:sp>
      <p:sp>
        <p:nvSpPr>
          <p:cNvPr id="9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2860155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dirty="0"/>
              <a:t>Text Area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58020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TW" dirty="0"/>
              <a:t>Heading Level One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TW" dirty="0"/>
              <a:t>Text Area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73238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TW" dirty="0"/>
              <a:t>Heading Level One</a:t>
            </a:r>
            <a:endParaRPr lang="zh-TW" altLang="en-US" dirty="0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9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609603" y="1439864"/>
            <a:ext cx="5422488" cy="4757737"/>
          </a:xfrm>
        </p:spPr>
        <p:txBody>
          <a:bodyPr/>
          <a:lstStyle>
            <a:lvl1pPr>
              <a:defRPr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altLang="zh-TW" dirty="0"/>
              <a:t>Text Level One</a:t>
            </a:r>
            <a:endParaRPr lang="zh-TW" altLang="en-US" dirty="0"/>
          </a:p>
          <a:p>
            <a:pPr lvl="1"/>
            <a:r>
              <a:rPr lang="en-US" altLang="zh-TW" dirty="0"/>
              <a:t>Text</a:t>
            </a:r>
            <a:r>
              <a:rPr lang="zh-TW" altLang="en-US" dirty="0"/>
              <a:t> </a:t>
            </a:r>
            <a:r>
              <a:rPr lang="en-US" altLang="zh-TW" dirty="0"/>
              <a:t>Level Two</a:t>
            </a:r>
            <a:endParaRPr lang="zh-TW" altLang="en-US" dirty="0"/>
          </a:p>
          <a:p>
            <a:pPr lvl="2"/>
            <a:r>
              <a:rPr lang="en-US" altLang="zh-TW" dirty="0"/>
              <a:t>Text Level Three</a:t>
            </a:r>
            <a:endParaRPr lang="zh-TW" altLang="en-US" dirty="0"/>
          </a:p>
          <a:p>
            <a:pPr lvl="3"/>
            <a:r>
              <a:rPr lang="en-US" altLang="zh-TW" dirty="0"/>
              <a:t>Text Level Four</a:t>
            </a:r>
            <a:endParaRPr lang="zh-TW" altLang="en-US" dirty="0"/>
          </a:p>
          <a:p>
            <a:pPr lvl="4"/>
            <a:r>
              <a:rPr lang="en-US" altLang="zh-TW" dirty="0"/>
              <a:t>Text Level Five</a:t>
            </a:r>
            <a:endParaRPr lang="zh-TW" altLang="en-US" dirty="0"/>
          </a:p>
        </p:txBody>
      </p:sp>
      <p:sp>
        <p:nvSpPr>
          <p:cNvPr id="11" name="內容版面配置區 2"/>
          <p:cNvSpPr>
            <a:spLocks noGrp="1"/>
          </p:cNvSpPr>
          <p:nvPr>
            <p:ph idx="11" hasCustomPrompt="1"/>
          </p:nvPr>
        </p:nvSpPr>
        <p:spPr>
          <a:xfrm>
            <a:off x="6337712" y="1439864"/>
            <a:ext cx="5422488" cy="4757737"/>
          </a:xfrm>
        </p:spPr>
        <p:txBody>
          <a:bodyPr/>
          <a:lstStyle>
            <a:lvl1pPr>
              <a:defRPr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altLang="zh-TW" dirty="0"/>
              <a:t>Text Level One</a:t>
            </a:r>
            <a:endParaRPr lang="zh-TW" altLang="en-US" dirty="0"/>
          </a:p>
          <a:p>
            <a:pPr lvl="1"/>
            <a:r>
              <a:rPr lang="en-US" altLang="zh-TW" dirty="0"/>
              <a:t>Text</a:t>
            </a:r>
            <a:r>
              <a:rPr lang="zh-TW" altLang="en-US" dirty="0"/>
              <a:t> </a:t>
            </a:r>
            <a:r>
              <a:rPr lang="en-US" altLang="zh-TW" dirty="0"/>
              <a:t>Level Two</a:t>
            </a:r>
            <a:endParaRPr lang="zh-TW" altLang="en-US" dirty="0"/>
          </a:p>
          <a:p>
            <a:pPr lvl="2"/>
            <a:r>
              <a:rPr lang="en-US" altLang="zh-TW" dirty="0"/>
              <a:t>Text Level Three</a:t>
            </a:r>
            <a:endParaRPr lang="zh-TW" altLang="en-US" dirty="0"/>
          </a:p>
          <a:p>
            <a:pPr lvl="3"/>
            <a:r>
              <a:rPr lang="en-US" altLang="zh-TW" dirty="0"/>
              <a:t>Text Level Four</a:t>
            </a:r>
            <a:endParaRPr lang="zh-TW" altLang="en-US" dirty="0"/>
          </a:p>
          <a:p>
            <a:pPr lvl="4"/>
            <a:r>
              <a:rPr lang="en-US" altLang="zh-TW" dirty="0"/>
              <a:t>Text Level Five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8875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Heading Level One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dirty="0"/>
              <a:t>Text Area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dirty="0"/>
              <a:t>Text Area</a:t>
            </a:r>
            <a:endParaRPr lang="zh-TW" altLang="en-US" dirty="0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1" name="內容版面配置區 2"/>
          <p:cNvSpPr>
            <a:spLocks noGrp="1"/>
          </p:cNvSpPr>
          <p:nvPr>
            <p:ph idx="11" hasCustomPrompt="1"/>
          </p:nvPr>
        </p:nvSpPr>
        <p:spPr>
          <a:xfrm>
            <a:off x="609603" y="2174876"/>
            <a:ext cx="5386914" cy="4022726"/>
          </a:xfrm>
        </p:spPr>
        <p:txBody>
          <a:bodyPr/>
          <a:lstStyle>
            <a:lvl1pPr>
              <a:defRPr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altLang="zh-TW" dirty="0"/>
              <a:t>Text Level One</a:t>
            </a:r>
            <a:endParaRPr lang="zh-TW" altLang="en-US" dirty="0"/>
          </a:p>
          <a:p>
            <a:pPr lvl="1"/>
            <a:r>
              <a:rPr lang="en-US" altLang="zh-TW" dirty="0"/>
              <a:t>Text</a:t>
            </a:r>
            <a:r>
              <a:rPr lang="zh-TW" altLang="en-US" dirty="0"/>
              <a:t> </a:t>
            </a:r>
            <a:r>
              <a:rPr lang="en-US" altLang="zh-TW" dirty="0"/>
              <a:t>Level Two</a:t>
            </a:r>
            <a:endParaRPr lang="zh-TW" altLang="en-US" dirty="0"/>
          </a:p>
          <a:p>
            <a:pPr lvl="2"/>
            <a:r>
              <a:rPr lang="en-US" altLang="zh-TW" dirty="0"/>
              <a:t>Text Level Three</a:t>
            </a:r>
            <a:endParaRPr lang="zh-TW" altLang="en-US" dirty="0"/>
          </a:p>
          <a:p>
            <a:pPr lvl="3"/>
            <a:r>
              <a:rPr lang="en-US" altLang="zh-TW" dirty="0"/>
              <a:t>Text Level Four</a:t>
            </a:r>
            <a:endParaRPr lang="zh-TW" altLang="en-US" dirty="0"/>
          </a:p>
          <a:p>
            <a:pPr lvl="4"/>
            <a:r>
              <a:rPr lang="en-US" altLang="zh-TW" dirty="0"/>
              <a:t>Text Level Five</a:t>
            </a:r>
            <a:endParaRPr lang="zh-TW" altLang="en-US" dirty="0"/>
          </a:p>
        </p:txBody>
      </p:sp>
      <p:sp>
        <p:nvSpPr>
          <p:cNvPr id="13" name="內容版面配置區 2"/>
          <p:cNvSpPr>
            <a:spLocks noGrp="1"/>
          </p:cNvSpPr>
          <p:nvPr>
            <p:ph idx="12" hasCustomPrompt="1"/>
          </p:nvPr>
        </p:nvSpPr>
        <p:spPr>
          <a:xfrm>
            <a:off x="6193368" y="2174875"/>
            <a:ext cx="5386914" cy="4022726"/>
          </a:xfrm>
        </p:spPr>
        <p:txBody>
          <a:bodyPr/>
          <a:lstStyle>
            <a:lvl1pPr>
              <a:defRPr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altLang="zh-TW" dirty="0"/>
              <a:t>Text Level One</a:t>
            </a:r>
            <a:endParaRPr lang="zh-TW" altLang="en-US" dirty="0"/>
          </a:p>
          <a:p>
            <a:pPr lvl="1"/>
            <a:r>
              <a:rPr lang="en-US" altLang="zh-TW" dirty="0"/>
              <a:t>Text</a:t>
            </a:r>
            <a:r>
              <a:rPr lang="zh-TW" altLang="en-US" dirty="0"/>
              <a:t> </a:t>
            </a:r>
            <a:r>
              <a:rPr lang="en-US" altLang="zh-TW" dirty="0"/>
              <a:t>Level Two</a:t>
            </a:r>
            <a:endParaRPr lang="zh-TW" altLang="en-US" dirty="0"/>
          </a:p>
          <a:p>
            <a:pPr lvl="2"/>
            <a:r>
              <a:rPr lang="en-US" altLang="zh-TW" dirty="0"/>
              <a:t>Text Level Three</a:t>
            </a:r>
            <a:endParaRPr lang="zh-TW" altLang="en-US" dirty="0"/>
          </a:p>
          <a:p>
            <a:pPr lvl="3"/>
            <a:r>
              <a:rPr lang="en-US" altLang="zh-TW" dirty="0"/>
              <a:t>Text Level Four</a:t>
            </a:r>
            <a:endParaRPr lang="zh-TW" altLang="en-US" dirty="0"/>
          </a:p>
          <a:p>
            <a:pPr lvl="4"/>
            <a:r>
              <a:rPr lang="en-US" altLang="zh-TW" dirty="0"/>
              <a:t>Text Level Five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73506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TW" dirty="0"/>
              <a:t>Heading Level One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16007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7"/>
          <p:cNvSpPr>
            <a:spLocks noChangeArrowheads="1"/>
          </p:cNvSpPr>
          <p:nvPr userDrawn="1"/>
        </p:nvSpPr>
        <p:spPr bwMode="auto">
          <a:xfrm>
            <a:off x="0" y="6618288"/>
            <a:ext cx="12192000" cy="239712"/>
          </a:xfrm>
          <a:prstGeom prst="rect">
            <a:avLst/>
          </a:prstGeom>
          <a:solidFill>
            <a:srgbClr val="009F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027" name="Rectangle 43"/>
          <p:cNvSpPr>
            <a:spLocks noGrp="1" noChangeArrowheads="1"/>
          </p:cNvSpPr>
          <p:nvPr>
            <p:ph type="title"/>
          </p:nvPr>
        </p:nvSpPr>
        <p:spPr bwMode="auto">
          <a:xfrm>
            <a:off x="601133" y="297951"/>
            <a:ext cx="11159067" cy="908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/>
              <a:t>Heading Level One</a:t>
            </a:r>
            <a:endParaRPr lang="zh-TW" altLang="en-US" dirty="0"/>
          </a:p>
        </p:txBody>
      </p:sp>
      <p:sp>
        <p:nvSpPr>
          <p:cNvPr id="1028" name="Rectangle 4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439864"/>
            <a:ext cx="11152717" cy="475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/>
              <a:t>Text Level One</a:t>
            </a:r>
            <a:endParaRPr lang="zh-TW" altLang="en-US" dirty="0"/>
          </a:p>
          <a:p>
            <a:pPr lvl="1"/>
            <a:r>
              <a:rPr lang="en-US" altLang="zh-TW" dirty="0"/>
              <a:t>Text Level Two</a:t>
            </a:r>
            <a:endParaRPr lang="zh-TW" altLang="en-US" dirty="0"/>
          </a:p>
          <a:p>
            <a:pPr lvl="2"/>
            <a:r>
              <a:rPr lang="en-US" altLang="zh-TW" dirty="0"/>
              <a:t>Text Level Three</a:t>
            </a:r>
            <a:endParaRPr lang="zh-TW" altLang="en-US" dirty="0"/>
          </a:p>
          <a:p>
            <a:pPr lvl="3"/>
            <a:r>
              <a:rPr lang="en-US" altLang="zh-TW" dirty="0"/>
              <a:t>Text Level Four</a:t>
            </a:r>
            <a:endParaRPr lang="zh-TW" altLang="en-US" dirty="0"/>
          </a:p>
          <a:p>
            <a:pPr lvl="4"/>
            <a:r>
              <a:rPr lang="en-US" altLang="zh-TW" dirty="0"/>
              <a:t>Text Level Five</a:t>
            </a:r>
            <a:endParaRPr lang="zh-TW" altLang="en-US" dirty="0"/>
          </a:p>
        </p:txBody>
      </p:sp>
      <p:sp>
        <p:nvSpPr>
          <p:cNvPr id="29743" name="Rectangle 4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30000" y="6619876"/>
            <a:ext cx="76200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fontAlgn="ctr" hangingPunct="1">
              <a:defRPr sz="1200">
                <a:solidFill>
                  <a:schemeClr val="bg1"/>
                </a:solidFill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CF627BE3-1269-44D5-A349-82FD5D94EBD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036" name="Text Box 52"/>
          <p:cNvSpPr txBox="1">
            <a:spLocks noChangeArrowheads="1"/>
          </p:cNvSpPr>
          <p:nvPr/>
        </p:nvSpPr>
        <p:spPr bwMode="auto">
          <a:xfrm>
            <a:off x="0" y="7200900"/>
            <a:ext cx="721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l" eaLnBrk="1" hangingPunct="1">
              <a:spcBef>
                <a:spcPct val="50000"/>
              </a:spcBef>
              <a:defRPr/>
            </a:pPr>
            <a:r>
              <a:rPr lang="zh-TW" altLang="en-US" sz="2400">
                <a:ea typeface="微軟正黑體" panose="020B0604030504040204" pitchFamily="34" charset="-120"/>
              </a:rPr>
              <a:t>建議字型：中文微軟正黑體，英文</a:t>
            </a:r>
            <a:r>
              <a:rPr lang="en-US" altLang="zh-TW" sz="2400">
                <a:ea typeface="微軟正黑體" panose="020B0604030504040204" pitchFamily="34" charset="-120"/>
              </a:rPr>
              <a:t>Arial</a:t>
            </a:r>
          </a:p>
        </p:txBody>
      </p:sp>
      <p:pic>
        <p:nvPicPr>
          <p:cNvPr id="14" name="圖片 13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8037" y="6223795"/>
            <a:ext cx="923925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48"/>
          <p:cNvSpPr txBox="1">
            <a:spLocks noChangeArrowheads="1"/>
          </p:cNvSpPr>
          <p:nvPr userDrawn="1"/>
        </p:nvSpPr>
        <p:spPr bwMode="auto">
          <a:xfrm>
            <a:off x="-2" y="6616092"/>
            <a:ext cx="1007427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pPr algn="l" eaLnBrk="1" hangingPunct="1">
              <a:defRPr/>
            </a:pPr>
            <a:r>
              <a:rPr lang="en-US" altLang="zh-TW" sz="1000" dirty="0">
                <a:solidFill>
                  <a:schemeClr val="bg1"/>
                </a:solidFill>
                <a:ea typeface="微軟正黑體" panose="020B0604030504040204" pitchFamily="34" charset="-120"/>
              </a:rPr>
              <a:t>©Industrial Technology Research Institute.  All rights reserved.</a:t>
            </a:r>
            <a:endParaRPr lang="zh-TW" altLang="en-US" sz="1000" dirty="0">
              <a:solidFill>
                <a:schemeClr val="bg1"/>
              </a:solidFill>
              <a:ea typeface="微軟正黑體" panose="020B0604030504040204" pitchFamily="34" charset="-12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79" r:id="rId2"/>
    <p:sldLayoutId id="2147483891" r:id="rId3"/>
    <p:sldLayoutId id="2147483890" r:id="rId4"/>
    <p:sldLayoutId id="2147483880" r:id="rId5"/>
    <p:sldLayoutId id="2147483892" r:id="rId6"/>
    <p:sldLayoutId id="2147483881" r:id="rId7"/>
    <p:sldLayoutId id="2147483882" r:id="rId8"/>
    <p:sldLayoutId id="2147483883" r:id="rId9"/>
    <p:sldLayoutId id="2147483884" r:id="rId10"/>
    <p:sldLayoutId id="2147483885" r:id="rId11"/>
    <p:sldLayoutId id="2147483886" r:id="rId12"/>
    <p:sldLayoutId id="2147483887" r:id="rId13"/>
    <p:sldLayoutId id="2147483888" r:id="rId1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微軟正黑體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微軟正黑體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微軟正黑體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微軟正黑體" pitchFamily="34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微軟正黑體" pitchFamily="34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微軟正黑體" pitchFamily="34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微軟正黑體" pitchFamily="34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微軟正黑體" pitchFamily="34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baseline="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baseline="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baseline="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baseline="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nathansimple/intro-to-llm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ryzenai.docs.amd.com/en/latest/inst.html#install-npu-driver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ocm.docs.amd.com/projects/install-on-windows/en/latest/reference/component-support.html" TargetMode="External"/><Relationship Id="rId5" Type="http://schemas.openxmlformats.org/officeDocument/2006/relationships/hyperlink" Target="https://rocm.docs.amd.com/projects/install-on-windows/en/latest/index.html#hip-install-quick" TargetMode="External"/><Relationship Id="rId4" Type="http://schemas.openxmlformats.org/officeDocument/2006/relationships/hyperlink" Target="https://rocm.docs.amd.com/projects/install-on-linux/en/latest/install/quick-start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ocm.docs.amd.com/projects/install-on-linux/en/latest/reference/system-requirements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s://rocm.docs.amd.com/en/latest/compatibility/compatibility-matrix.html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rocm.docs.amd.com/projects/install-on-linux/en/latest/install/quick-start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rocm.docs.amd.com/projects/install-on-linux/en/latest/install/quick-start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ocm.docs.amd.com/projects/install-on-linux/en/latest/install/3rd-party/pytorch-install.html" TargetMode="Externa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ryzenai.docs.amd.com/en/latest/inst.html#install-npu-driver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yzenai.docs.amd.com/en/latest/inst.htm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md/RyzenAI-SW/blob/main/example/llm/lemonade/hybrid/Llama_3_2_1B_Instruct.md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nathansimple/intro-to-llm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huggingface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11434/v1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github.com/unslothai/unsloth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89982" y="2584703"/>
            <a:ext cx="9514821" cy="1758697"/>
          </a:xfrm>
        </p:spPr>
        <p:txBody>
          <a:bodyPr/>
          <a:lstStyle/>
          <a:p>
            <a:r>
              <a:rPr lang="en-US" altLang="zh-TW" sz="4000" dirty="0"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Introduction to </a:t>
            </a:r>
            <a:r>
              <a:rPr lang="en-US" altLang="zh-TW" sz="4000" dirty="0"/>
              <a:t>LLM (Large Language Model) Applications on AMD Platforms</a:t>
            </a:r>
            <a:endParaRPr lang="zh-TW" altLang="en-US" sz="40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黃彥勲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Sean Huang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9789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6991D5-1463-45BE-8427-3A91ECE38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 Fine Tuning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7164CA-992E-4CC9-9D96-FCE8AF099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/>
              <a:t>Like the name suggests, this updates all model parameters</a:t>
            </a:r>
            <a:r>
              <a:rPr lang="zh-TW" altLang="en-US" sz="2800" dirty="0"/>
              <a:t> </a:t>
            </a:r>
            <a:r>
              <a:rPr lang="en-US" altLang="zh-TW" sz="2800" dirty="0"/>
              <a:t>during training</a:t>
            </a:r>
          </a:p>
          <a:p>
            <a:endParaRPr lang="en-US" altLang="zh-TW" sz="2800" dirty="0"/>
          </a:p>
          <a:p>
            <a:endParaRPr lang="en-US" altLang="zh-TW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A1E558-5C65-4552-97C4-B491C6FC2F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35140A8-DA50-40C7-985E-D7A735D978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184" b="48145" l="11328" r="18229">
                        <a14:foregroundMark x1="13021" y1="45313" x2="13021" y2="45313"/>
                        <a14:foregroundMark x1="13542" y1="47754" x2="16146" y2="47656"/>
                        <a14:foregroundMark x1="17969" y1="45313" x2="18034" y2="42188"/>
                        <a14:foregroundMark x1="14779" y1="48242" x2="14779" y2="48242"/>
                        <a14:foregroundMark x1="14909" y1="48242" x2="14909" y2="48242"/>
                        <a14:foregroundMark x1="18229" y1="44141" x2="18229" y2="44141"/>
                        <a14:foregroundMark x1="18099" y1="42383" x2="18099" y2="42383"/>
                        <a14:foregroundMark x1="15039" y1="38574" x2="15039" y2="38574"/>
                        <a14:foregroundMark x1="14453" y1="38672" x2="14453" y2="38672"/>
                        <a14:foregroundMark x1="14518" y1="38477" x2="14518" y2="38477"/>
                        <a14:foregroundMark x1="14779" y1="38477" x2="14779" y2="384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35" t="37143" r="81112" b="50917"/>
          <a:stretch/>
        </p:blipFill>
        <p:spPr bwMode="auto">
          <a:xfrm>
            <a:off x="1246052" y="2587126"/>
            <a:ext cx="849086" cy="818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9309FA3-61A7-4EB2-B457-12FEDEEB36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273" b="48451" l="57818" r="652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888" t="37001" r="33814" b="50277"/>
          <a:stretch/>
        </p:blipFill>
        <p:spPr bwMode="auto">
          <a:xfrm>
            <a:off x="6673216" y="2583180"/>
            <a:ext cx="956310" cy="87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F8FA3936-D1A1-4C9A-8682-49A11DE22E4F}"/>
              </a:ext>
            </a:extLst>
          </p:cNvPr>
          <p:cNvSpPr txBox="1"/>
          <p:nvPr/>
        </p:nvSpPr>
        <p:spPr>
          <a:xfrm>
            <a:off x="2150746" y="2734955"/>
            <a:ext cx="16104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/>
              <a:t>Pros:</a:t>
            </a:r>
            <a:endParaRPr lang="zh-TW" altLang="en-US" sz="2800" b="1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136F4DC-8925-49AE-A3B9-83A85B714E90}"/>
              </a:ext>
            </a:extLst>
          </p:cNvPr>
          <p:cNvSpPr txBox="1"/>
          <p:nvPr/>
        </p:nvSpPr>
        <p:spPr>
          <a:xfrm>
            <a:off x="7606666" y="2757815"/>
            <a:ext cx="16104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/>
              <a:t>Cons:</a:t>
            </a:r>
            <a:endParaRPr lang="zh-TW" altLang="en-US" sz="2800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40512B2-ED55-4E19-8209-694A9180C208}"/>
              </a:ext>
            </a:extLst>
          </p:cNvPr>
          <p:cNvSpPr txBox="1"/>
          <p:nvPr/>
        </p:nvSpPr>
        <p:spPr>
          <a:xfrm>
            <a:off x="1246052" y="3758392"/>
            <a:ext cx="4426797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200" dirty="0"/>
              <a:t>Best performance when trying to train a model for a specific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200" dirty="0"/>
              <a:t>Modifies core model behavior (reasoning, output format)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200" dirty="0"/>
              <a:t>Used to create foundational models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5AEF91C-1106-4AF8-83FA-3AFC58DEC3C0}"/>
              </a:ext>
            </a:extLst>
          </p:cNvPr>
          <p:cNvSpPr txBox="1"/>
          <p:nvPr/>
        </p:nvSpPr>
        <p:spPr>
          <a:xfrm>
            <a:off x="6697558" y="3758392"/>
            <a:ext cx="4426797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200" dirty="0"/>
              <a:t>Very demanding resource wise (time, VRAM, checkpoint storage, data required)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200" dirty="0"/>
              <a:t>Easy to overfit on small datasets and forget old skills</a:t>
            </a:r>
            <a:endParaRPr lang="zh-TW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238621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006A0C-8A11-42B0-9E3D-86B702AA0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Low-Rank Adaptation (</a:t>
            </a:r>
            <a:r>
              <a:rPr lang="en-US" altLang="zh-TW" dirty="0" err="1"/>
              <a:t>LoRA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6BF7F3-70C6-4BCE-BB8F-626506548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1800" b="1" dirty="0"/>
              <a:t>How It Works:</a:t>
            </a:r>
          </a:p>
          <a:p>
            <a:pPr>
              <a:buFont typeface="+mj-lt"/>
              <a:buAutoNum type="arabicPeriod"/>
            </a:pPr>
            <a:r>
              <a:rPr lang="en-US" altLang="zh-TW" sz="1800" dirty="0"/>
              <a:t>Freeze the pre-trained LLM weights.</a:t>
            </a:r>
          </a:p>
          <a:p>
            <a:pPr>
              <a:buFont typeface="+mj-lt"/>
              <a:buAutoNum type="arabicPeriod"/>
            </a:pPr>
            <a:r>
              <a:rPr lang="en-US" altLang="zh-TW" sz="1800" dirty="0"/>
              <a:t>Add small trainable low-rank matrices (A &amp; B) to attention layers.</a:t>
            </a:r>
          </a:p>
          <a:p>
            <a:pPr>
              <a:buFont typeface="+mj-lt"/>
              <a:buAutoNum type="arabicPeriod"/>
            </a:pPr>
            <a:r>
              <a:rPr lang="en-US" altLang="zh-TW" sz="1800" dirty="0"/>
              <a:t>Train only these new matrices, keeping the original model intact.</a:t>
            </a:r>
          </a:p>
          <a:p>
            <a:pPr>
              <a:buFont typeface="+mj-lt"/>
              <a:buAutoNum type="arabicPeriod"/>
            </a:pPr>
            <a:r>
              <a:rPr lang="en-US" altLang="zh-TW" sz="1800" dirty="0"/>
              <a:t>The trainable weights are then merged with the base model.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6495FE8-A340-457B-AB2D-7F4465DA4F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11</a:t>
            </a:fld>
            <a:endParaRPr lang="en-US" altLang="zh-TW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00AA16-AA3D-4958-81E6-77E14BF932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87"/>
          <a:stretch/>
        </p:blipFill>
        <p:spPr bwMode="auto">
          <a:xfrm>
            <a:off x="7867650" y="1157164"/>
            <a:ext cx="3943350" cy="360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F8A2437-AC89-47A0-8EA1-2D6EB7A6E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252" y="3083806"/>
            <a:ext cx="5787798" cy="334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1F8A6A-E529-64A7-38CB-4553BEBF616E}"/>
              </a:ext>
            </a:extLst>
          </p:cNvPr>
          <p:cNvSpPr txBox="1"/>
          <p:nvPr/>
        </p:nvSpPr>
        <p:spPr>
          <a:xfrm>
            <a:off x="7793182" y="5003223"/>
            <a:ext cx="40160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a simple illustration, a d=100 dimension yields a 10,000 parameter layer, with r = 16, the total </a:t>
            </a:r>
            <a:r>
              <a:rPr lang="en-US" dirty="0" err="1"/>
              <a:t>LoRA</a:t>
            </a:r>
            <a:r>
              <a:rPr lang="en-US" dirty="0"/>
              <a:t> trainable parameters is 3,200, a </a:t>
            </a:r>
            <a:r>
              <a:rPr lang="en-US" b="1" dirty="0"/>
              <a:t>68% decrease</a:t>
            </a:r>
            <a:r>
              <a:rPr lang="en-US" dirty="0"/>
              <a:t> in parameters</a:t>
            </a:r>
          </a:p>
        </p:txBody>
      </p:sp>
    </p:spTree>
    <p:extLst>
      <p:ext uri="{BB962C8B-B14F-4D97-AF65-F5344CB8AC3E}">
        <p14:creationId xmlns:p14="http://schemas.microsoft.com/office/powerpoint/2010/main" val="1871243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006A0C-8A11-42B0-9E3D-86B702AA0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Low-Rank Adaptation (</a:t>
            </a:r>
            <a:r>
              <a:rPr lang="en-US" altLang="zh-TW" dirty="0" err="1"/>
              <a:t>LoRA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6BF7F3-70C6-4BCE-BB8F-626506548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06499"/>
            <a:ext cx="11152717" cy="4757737"/>
          </a:xfrm>
        </p:spPr>
        <p:txBody>
          <a:bodyPr/>
          <a:lstStyle/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altLang="zh-TW" sz="2000" b="1" dirty="0"/>
              <a:t>Key Benefits: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br>
              <a:rPr lang="en-US" altLang="zh-TW" sz="100" dirty="0">
                <a:solidFill>
                  <a:schemeClr val="bg1"/>
                </a:solidFill>
              </a:rPr>
            </a:br>
            <a:r>
              <a:rPr lang="zh-TW" altLang="en-US" sz="2000" dirty="0"/>
              <a:t>✅ </a:t>
            </a:r>
            <a:r>
              <a:rPr lang="en-US" altLang="zh-TW" sz="2000" b="1" dirty="0"/>
              <a:t>Reduces Memory Usage</a:t>
            </a:r>
            <a:r>
              <a:rPr lang="en-US" altLang="zh-TW" sz="2000" dirty="0"/>
              <a:t> – Fine-tunes </a:t>
            </a:r>
            <a:r>
              <a:rPr lang="en-US" altLang="zh-TW" sz="2000" b="1" dirty="0"/>
              <a:t>only a small fraction</a:t>
            </a:r>
            <a:r>
              <a:rPr lang="en-US" altLang="zh-TW" sz="2000" dirty="0"/>
              <a:t> of the model parameters.</a:t>
            </a:r>
            <a:br>
              <a:rPr lang="en-US" altLang="zh-TW" sz="2000" dirty="0"/>
            </a:br>
            <a:r>
              <a:rPr lang="zh-TW" altLang="en-US" sz="2000" dirty="0"/>
              <a:t>✅ </a:t>
            </a:r>
            <a:r>
              <a:rPr lang="en-US" altLang="zh-TW" sz="2000" b="1" dirty="0"/>
              <a:t>Faster Training</a:t>
            </a:r>
            <a:r>
              <a:rPr lang="en-US" altLang="zh-TW" sz="2000" dirty="0"/>
              <a:t> – Requires fewer computations, making it cost-efficient.</a:t>
            </a:r>
            <a:br>
              <a:rPr lang="en-US" altLang="zh-TW" sz="2000" dirty="0"/>
            </a:br>
            <a:r>
              <a:rPr lang="zh-TW" altLang="en-US" sz="2000" dirty="0"/>
              <a:t>✅ </a:t>
            </a:r>
            <a:r>
              <a:rPr lang="en-US" altLang="zh-TW" sz="2000" b="1" dirty="0"/>
              <a:t>Retains Pre-Trained Knowledge</a:t>
            </a:r>
            <a:r>
              <a:rPr lang="en-US" altLang="zh-TW" sz="2000" dirty="0"/>
              <a:t> – Keeps most of the original model weights frozen.</a:t>
            </a:r>
            <a:br>
              <a:rPr lang="en-US" altLang="zh-TW" sz="2000" dirty="0"/>
            </a:br>
            <a:r>
              <a:rPr lang="zh-TW" altLang="en-US" sz="2000" dirty="0"/>
              <a:t>✅ </a:t>
            </a:r>
            <a:r>
              <a:rPr lang="en-US" altLang="zh-TW" sz="2000" b="1" dirty="0"/>
              <a:t>Easier Adaptation</a:t>
            </a:r>
            <a:r>
              <a:rPr lang="en-US" altLang="zh-TW" sz="2000" dirty="0"/>
              <a:t> – Fine-tune </a:t>
            </a:r>
            <a:r>
              <a:rPr lang="en-US" altLang="zh-TW" sz="2000" b="1" dirty="0"/>
              <a:t>large models</a:t>
            </a:r>
            <a:r>
              <a:rPr lang="en-US" altLang="zh-TW" sz="2000" dirty="0"/>
              <a:t> (e.g., </a:t>
            </a:r>
            <a:r>
              <a:rPr lang="en-US" altLang="zh-TW" sz="2000" dirty="0" err="1"/>
              <a:t>LLaMA</a:t>
            </a:r>
            <a:r>
              <a:rPr lang="en-US" altLang="zh-TW" sz="2000" dirty="0"/>
              <a:t>, Mistral) on </a:t>
            </a:r>
            <a:r>
              <a:rPr lang="en-US" altLang="zh-TW" sz="2000" b="1" dirty="0"/>
              <a:t>consumer GPUs</a:t>
            </a:r>
            <a:r>
              <a:rPr lang="en-US" altLang="zh-TW" sz="2000" dirty="0"/>
              <a:t>.</a:t>
            </a:r>
            <a:r>
              <a:rPr lang="zh-TW" altLang="en-US" sz="2000" dirty="0"/>
              <a:t> ✅ </a:t>
            </a:r>
            <a:r>
              <a:rPr lang="en-US" altLang="zh-TW" sz="2000" b="1" dirty="0"/>
              <a:t>No Added Inference Latency </a:t>
            </a:r>
            <a:r>
              <a:rPr lang="en-US" altLang="zh-TW" sz="2000" dirty="0"/>
              <a:t>– doesn’t slow down model.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6495FE8-A340-457B-AB2D-7F4465DA4F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12</a:t>
            </a:fld>
            <a:endParaRPr lang="en-US" altLang="zh-TW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12E82CD7-D5E1-4294-B67A-F4C08EB23965}"/>
              </a:ext>
            </a:extLst>
          </p:cNvPr>
          <p:cNvSpPr txBox="1">
            <a:spLocks/>
          </p:cNvSpPr>
          <p:nvPr/>
        </p:nvSpPr>
        <p:spPr bwMode="auto">
          <a:xfrm>
            <a:off x="601134" y="4356923"/>
            <a:ext cx="11152717" cy="175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baseline="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baseline="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aseline="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TW" sz="2000" b="1" kern="0" dirty="0"/>
              <a:t>Use Cases:</a:t>
            </a:r>
          </a:p>
          <a:p>
            <a:pPr lvl="1"/>
            <a:r>
              <a:rPr lang="en-US" altLang="zh-TW" sz="2000" kern="0" dirty="0"/>
              <a:t>Fine-tuning LLMs on </a:t>
            </a:r>
            <a:r>
              <a:rPr lang="en-US" altLang="zh-TW" sz="2000" b="1" kern="0" dirty="0"/>
              <a:t>domain-specific data</a:t>
            </a:r>
            <a:r>
              <a:rPr lang="en-US" altLang="zh-TW" sz="2000" kern="0" dirty="0"/>
              <a:t> (e.g., medical, legal, finance) and </a:t>
            </a:r>
            <a:r>
              <a:rPr lang="en-US" altLang="zh-TW" sz="2000" b="1" kern="0" dirty="0"/>
              <a:t>special formatting</a:t>
            </a:r>
            <a:endParaRPr lang="en-US" altLang="zh-TW" sz="2000" kern="0" dirty="0"/>
          </a:p>
          <a:p>
            <a:pPr lvl="1"/>
            <a:r>
              <a:rPr lang="en-US" altLang="zh-TW" sz="2000" kern="0" dirty="0"/>
              <a:t>Fine tuning on limited hardware</a:t>
            </a:r>
          </a:p>
          <a:p>
            <a:pPr lvl="1"/>
            <a:r>
              <a:rPr lang="en-US" altLang="zh-TW" sz="2000" kern="0" dirty="0"/>
              <a:t>When you only want to partially modify model performance while maintaining core behavior</a:t>
            </a:r>
          </a:p>
        </p:txBody>
      </p:sp>
    </p:spTree>
    <p:extLst>
      <p:ext uri="{BB962C8B-B14F-4D97-AF65-F5344CB8AC3E}">
        <p14:creationId xmlns:p14="http://schemas.microsoft.com/office/powerpoint/2010/main" val="550901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89982" y="2584703"/>
            <a:ext cx="9514821" cy="1758697"/>
          </a:xfrm>
        </p:spPr>
        <p:txBody>
          <a:bodyPr/>
          <a:lstStyle/>
          <a:p>
            <a:r>
              <a:rPr lang="en-US" altLang="zh-TW" sz="5400" dirty="0"/>
              <a:t>Retrieval-Augmented Generation (RAG)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4005635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4980F5-A995-4701-8904-BF9862A5E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/>
              <a:t>What Is RAG (Retrieval-Augmented Generation)?</a:t>
            </a:r>
            <a:endParaRPr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1914D9-B9ED-4F0F-857C-6ACA83702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06499"/>
            <a:ext cx="11152717" cy="4757737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000" b="1" dirty="0"/>
              <a:t>Problem: </a:t>
            </a:r>
            <a:r>
              <a:rPr lang="en-US" altLang="zh-TW" sz="2000" dirty="0"/>
              <a:t>LLMs like GPT are trained on massive datasets, but they:</a:t>
            </a:r>
          </a:p>
          <a:p>
            <a:r>
              <a:rPr lang="en-US" altLang="zh-TW" sz="2000" dirty="0"/>
              <a:t>Can hallucinate (make up facts)</a:t>
            </a:r>
          </a:p>
          <a:p>
            <a:r>
              <a:rPr lang="en-US" altLang="zh-TW" sz="2000" dirty="0"/>
              <a:t>Do not have any knowledge of current events after their training cutoff date</a:t>
            </a:r>
          </a:p>
          <a:p>
            <a:r>
              <a:rPr lang="en-US" altLang="zh-TW" sz="2000" dirty="0"/>
              <a:t>Can’t access private or custom data during pretraining</a:t>
            </a:r>
          </a:p>
          <a:p>
            <a:r>
              <a:rPr lang="en-US" altLang="zh-TW" sz="2000" dirty="0"/>
              <a:t>For smaller models, they lack domain specific expertise</a:t>
            </a:r>
          </a:p>
          <a:p>
            <a:endParaRPr lang="en-US" altLang="zh-TW" sz="2000" dirty="0"/>
          </a:p>
          <a:p>
            <a:pPr marL="0" indent="0">
              <a:buNone/>
            </a:pPr>
            <a:r>
              <a:rPr lang="en-US" altLang="zh-TW" sz="2000" b="1" dirty="0"/>
              <a:t>Solution:</a:t>
            </a:r>
            <a:r>
              <a:rPr lang="en-US" altLang="zh-TW" sz="2000" dirty="0"/>
              <a:t> RAG</a:t>
            </a:r>
          </a:p>
          <a:p>
            <a:r>
              <a:rPr lang="en-US" altLang="zh-TW" sz="2000" u="sng" dirty="0"/>
              <a:t>Step 1:</a:t>
            </a:r>
            <a:r>
              <a:rPr lang="en-US" altLang="zh-TW" sz="2000" dirty="0"/>
              <a:t> Retrieve relevant documents from an external database (e.g., PDFs, websites)</a:t>
            </a:r>
          </a:p>
          <a:p>
            <a:r>
              <a:rPr lang="en-US" altLang="zh-TW" sz="2000" u="sng" dirty="0"/>
              <a:t>Step 2:</a:t>
            </a:r>
            <a:r>
              <a:rPr lang="en-US" altLang="zh-TW" sz="2000" dirty="0"/>
              <a:t> Generate an answer using both the user question and the retrieved content</a:t>
            </a:r>
          </a:p>
          <a:p>
            <a:pPr marL="0" indent="0">
              <a:buNone/>
            </a:pP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/>
              <a:t>This makes responses:</a:t>
            </a:r>
          </a:p>
          <a:p>
            <a:pPr marL="0" indent="0">
              <a:buNone/>
            </a:pPr>
            <a:r>
              <a:rPr lang="zh-TW" altLang="en-US" sz="2000" dirty="0"/>
              <a:t>✅ </a:t>
            </a:r>
            <a:r>
              <a:rPr lang="en-US" altLang="zh-TW" sz="2000" dirty="0"/>
              <a:t>More accurate</a:t>
            </a:r>
          </a:p>
          <a:p>
            <a:pPr marL="0" indent="0">
              <a:buNone/>
            </a:pPr>
            <a:r>
              <a:rPr lang="zh-TW" altLang="en-US" sz="2000" dirty="0"/>
              <a:t>✅ </a:t>
            </a:r>
            <a:r>
              <a:rPr lang="en-US" altLang="zh-TW" sz="2000" dirty="0"/>
              <a:t>More up-to-date</a:t>
            </a:r>
          </a:p>
          <a:p>
            <a:pPr marL="0" indent="0">
              <a:buNone/>
            </a:pPr>
            <a:r>
              <a:rPr lang="zh-TW" altLang="en-US" sz="2000" dirty="0"/>
              <a:t>✅ </a:t>
            </a:r>
            <a:r>
              <a:rPr lang="en-US" altLang="zh-TW" sz="2000" dirty="0"/>
              <a:t>Customizable to your domain</a:t>
            </a:r>
            <a:endParaRPr lang="zh-TW" altLang="en-US" sz="2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069424F-EDAE-46E0-9C08-F3955AD021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14</a:t>
            </a:fld>
            <a:endParaRPr lang="en-US" altLang="zh-TW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B798784-237A-40CA-8C41-9130415221CD}"/>
              </a:ext>
            </a:extLst>
          </p:cNvPr>
          <p:cNvSpPr txBox="1"/>
          <p:nvPr/>
        </p:nvSpPr>
        <p:spPr>
          <a:xfrm>
            <a:off x="4833257" y="5466835"/>
            <a:ext cx="5475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All without fine-tuning!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965541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A2EBF7-A529-4EC4-92D1-E76F29890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RAG Encoder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1A0588-3490-471C-86CD-F2A2F7F00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How does the retrieval system know which documents are </a:t>
            </a:r>
            <a:r>
              <a:rPr lang="en-US" altLang="zh-TW" sz="2400" b="1" dirty="0"/>
              <a:t>relevant</a:t>
            </a:r>
            <a:r>
              <a:rPr lang="en-US" altLang="zh-TW" sz="2400" dirty="0"/>
              <a:t>?</a:t>
            </a:r>
          </a:p>
          <a:p>
            <a:endParaRPr lang="en-US" altLang="zh-TW" sz="2400" dirty="0"/>
          </a:p>
          <a:p>
            <a:r>
              <a:rPr lang="en-US" altLang="zh-TW" sz="2400" dirty="0"/>
              <a:t>With RAG, you are working (generally) with 2 models</a:t>
            </a:r>
          </a:p>
          <a:p>
            <a:pPr lvl="1"/>
            <a:r>
              <a:rPr lang="en-US" altLang="zh-TW" sz="2000" dirty="0"/>
              <a:t>LLM model (generator) that answers your questions</a:t>
            </a:r>
          </a:p>
          <a:p>
            <a:pPr lvl="1"/>
            <a:r>
              <a:rPr lang="en-US" altLang="zh-TW" sz="2000" dirty="0"/>
              <a:t>Embedding model (encoder) that maps your question into the same vector space as your dataset</a:t>
            </a:r>
            <a:r>
              <a:rPr lang="zh-TW" altLang="en-US" sz="2000" dirty="0"/>
              <a:t> </a:t>
            </a:r>
            <a:r>
              <a:rPr lang="en-US" altLang="zh-TW" sz="2000" dirty="0"/>
              <a:t>(vector store)</a:t>
            </a:r>
          </a:p>
          <a:p>
            <a:pPr lvl="1"/>
            <a:endParaRPr lang="en-US" altLang="zh-TW" sz="2000" dirty="0"/>
          </a:p>
          <a:p>
            <a:r>
              <a:rPr lang="en-US" altLang="zh-TW" sz="2400" dirty="0"/>
              <a:t>The vector store finds the most similar documents (top-k) to the query vector (cosine similarity)</a:t>
            </a:r>
            <a:endParaRPr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B14CC32-CD7E-4201-8109-B13ECE15FE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44592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4C618F-5F87-45BC-8671-6721C0C69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 Example RAG Framework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B5DF21-EC0A-4432-B7A5-93B61ED10E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  <p:sp>
        <p:nvSpPr>
          <p:cNvPr id="5" name="流程圖: 磁碟 4">
            <a:extLst>
              <a:ext uri="{FF2B5EF4-FFF2-40B4-BE49-F238E27FC236}">
                <a16:creationId xmlns:a16="http://schemas.microsoft.com/office/drawing/2014/main" id="{3226E67B-DF43-4B76-B1E1-DFDBABA269CB}"/>
              </a:ext>
            </a:extLst>
          </p:cNvPr>
          <p:cNvSpPr/>
          <p:nvPr/>
        </p:nvSpPr>
        <p:spPr bwMode="auto">
          <a:xfrm>
            <a:off x="5823856" y="4182690"/>
            <a:ext cx="990601" cy="1309235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9" name="語音泡泡: 橢圓形 8">
            <a:extLst>
              <a:ext uri="{FF2B5EF4-FFF2-40B4-BE49-F238E27FC236}">
                <a16:creationId xmlns:a16="http://schemas.microsoft.com/office/drawing/2014/main" id="{7A1D38FE-A384-4FED-BF61-0A2A809EA62B}"/>
              </a:ext>
            </a:extLst>
          </p:cNvPr>
          <p:cNvSpPr/>
          <p:nvPr/>
        </p:nvSpPr>
        <p:spPr bwMode="auto">
          <a:xfrm>
            <a:off x="1665514" y="1982367"/>
            <a:ext cx="1905000" cy="1045029"/>
          </a:xfrm>
          <a:prstGeom prst="wedgeEllipseCallou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……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0" name="流程圖: 多重文件 9">
            <a:extLst>
              <a:ext uri="{FF2B5EF4-FFF2-40B4-BE49-F238E27FC236}">
                <a16:creationId xmlns:a16="http://schemas.microsoft.com/office/drawing/2014/main" id="{4EF1CC61-A994-4302-89B2-57F62C2250BF}"/>
              </a:ext>
            </a:extLst>
          </p:cNvPr>
          <p:cNvSpPr/>
          <p:nvPr/>
        </p:nvSpPr>
        <p:spPr bwMode="auto">
          <a:xfrm>
            <a:off x="1823357" y="4280661"/>
            <a:ext cx="1589314" cy="1415143"/>
          </a:xfrm>
          <a:prstGeom prst="flowChartMultidocumen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----------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----------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----------</a:t>
            </a:r>
          </a:p>
        </p:txBody>
      </p:sp>
      <p:sp>
        <p:nvSpPr>
          <p:cNvPr id="11" name="流程圖: 程序 10">
            <a:extLst>
              <a:ext uri="{FF2B5EF4-FFF2-40B4-BE49-F238E27FC236}">
                <a16:creationId xmlns:a16="http://schemas.microsoft.com/office/drawing/2014/main" id="{EA5C80BA-2ABC-48ED-BFCB-6D5E1475B04F}"/>
              </a:ext>
            </a:extLst>
          </p:cNvPr>
          <p:cNvSpPr/>
          <p:nvPr/>
        </p:nvSpPr>
        <p:spPr bwMode="auto">
          <a:xfrm>
            <a:off x="5513615" y="2050608"/>
            <a:ext cx="1621971" cy="908548"/>
          </a:xfrm>
          <a:prstGeom prst="flowChartProces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LLM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2" name="語音泡泡: 圓角矩形 11">
            <a:extLst>
              <a:ext uri="{FF2B5EF4-FFF2-40B4-BE49-F238E27FC236}">
                <a16:creationId xmlns:a16="http://schemas.microsoft.com/office/drawing/2014/main" id="{F6E5A6D3-1BD7-4687-802B-EDBCC259C5AC}"/>
              </a:ext>
            </a:extLst>
          </p:cNvPr>
          <p:cNvSpPr/>
          <p:nvPr/>
        </p:nvSpPr>
        <p:spPr bwMode="auto">
          <a:xfrm>
            <a:off x="8730343" y="1982367"/>
            <a:ext cx="1905000" cy="1045029"/>
          </a:xfrm>
          <a:prstGeom prst="wedgeRoundRectCallou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……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74AA887D-A64E-40EC-91C6-4F428829CD01}"/>
              </a:ext>
            </a:extLst>
          </p:cNvPr>
          <p:cNvCxnSpPr>
            <a:stCxn id="9" idx="6"/>
            <a:endCxn id="11" idx="1"/>
          </p:cNvCxnSpPr>
          <p:nvPr/>
        </p:nvCxnSpPr>
        <p:spPr bwMode="auto">
          <a:xfrm>
            <a:off x="3570514" y="2504882"/>
            <a:ext cx="194310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AAC14669-D6B6-42C9-9597-9941EB3C1B62}"/>
              </a:ext>
            </a:extLst>
          </p:cNvPr>
          <p:cNvCxnSpPr>
            <a:stCxn id="9" idx="6"/>
            <a:endCxn id="5" idx="2"/>
          </p:cNvCxnSpPr>
          <p:nvPr/>
        </p:nvCxnSpPr>
        <p:spPr bwMode="auto">
          <a:xfrm>
            <a:off x="3570514" y="2504882"/>
            <a:ext cx="2253342" cy="2332426"/>
          </a:xfrm>
          <a:prstGeom prst="bentConnector3">
            <a:avLst>
              <a:gd name="adj1" fmla="val 4178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9D9AB780-9A58-4FA9-83C9-09A20FB1A3AF}"/>
              </a:ext>
            </a:extLst>
          </p:cNvPr>
          <p:cNvCxnSpPr>
            <a:stCxn id="11" idx="3"/>
            <a:endCxn id="12" idx="1"/>
          </p:cNvCxnSpPr>
          <p:nvPr/>
        </p:nvCxnSpPr>
        <p:spPr bwMode="auto">
          <a:xfrm>
            <a:off x="7135586" y="2504882"/>
            <a:ext cx="159475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59C8EE93-3B21-4F13-80CB-537BDA34DC4C}"/>
              </a:ext>
            </a:extLst>
          </p:cNvPr>
          <p:cNvCxnSpPr>
            <a:stCxn id="10" idx="3"/>
          </p:cNvCxnSpPr>
          <p:nvPr/>
        </p:nvCxnSpPr>
        <p:spPr bwMode="auto">
          <a:xfrm flipV="1">
            <a:off x="3412671" y="4988232"/>
            <a:ext cx="2411185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712C5315-4D4C-4684-87E5-B8D348D466C5}"/>
              </a:ext>
            </a:extLst>
          </p:cNvPr>
          <p:cNvCxnSpPr>
            <a:stCxn id="5" idx="1"/>
            <a:endCxn id="11" idx="2"/>
          </p:cNvCxnSpPr>
          <p:nvPr/>
        </p:nvCxnSpPr>
        <p:spPr bwMode="auto">
          <a:xfrm flipV="1">
            <a:off x="6319157" y="2959156"/>
            <a:ext cx="5444" cy="12235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77C6E7B-716A-47F4-AF2B-30DA6A73E3A9}"/>
              </a:ext>
            </a:extLst>
          </p:cNvPr>
          <p:cNvSpPr txBox="1"/>
          <p:nvPr/>
        </p:nvSpPr>
        <p:spPr>
          <a:xfrm>
            <a:off x="2064203" y="1484240"/>
            <a:ext cx="1107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Query</a:t>
            </a:r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63FFA153-FA28-429C-AB4B-0A7DE0F7EEC1}"/>
              </a:ext>
            </a:extLst>
          </p:cNvPr>
          <p:cNvSpPr txBox="1"/>
          <p:nvPr/>
        </p:nvSpPr>
        <p:spPr>
          <a:xfrm>
            <a:off x="4542063" y="3481671"/>
            <a:ext cx="1107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encoder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5E6C6AB-83C6-44EC-822A-3139DC2D068B}"/>
              </a:ext>
            </a:extLst>
          </p:cNvPr>
          <p:cNvSpPr txBox="1"/>
          <p:nvPr/>
        </p:nvSpPr>
        <p:spPr>
          <a:xfrm>
            <a:off x="3988252" y="5006427"/>
            <a:ext cx="1260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encoder</a:t>
            </a:r>
          </a:p>
          <a:p>
            <a:pPr algn="ctr"/>
            <a:r>
              <a:rPr lang="en-US" altLang="zh-TW" dirty="0"/>
              <a:t>(offline)</a:t>
            </a:r>
            <a:endParaRPr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8062012-FA4B-457B-B264-2F1ECE58F0C4}"/>
              </a:ext>
            </a:extLst>
          </p:cNvPr>
          <p:cNvSpPr txBox="1"/>
          <p:nvPr/>
        </p:nvSpPr>
        <p:spPr>
          <a:xfrm>
            <a:off x="6419850" y="3186384"/>
            <a:ext cx="1973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Top k most relevant context (cosine)</a:t>
            </a:r>
            <a:endParaRPr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7879BE2A-B024-44B8-9DF7-CFCC16BFB18B}"/>
              </a:ext>
            </a:extLst>
          </p:cNvPr>
          <p:cNvSpPr txBox="1"/>
          <p:nvPr/>
        </p:nvSpPr>
        <p:spPr>
          <a:xfrm>
            <a:off x="1665514" y="5695804"/>
            <a:ext cx="1831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Reference documents</a:t>
            </a:r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E2F690EF-1D33-49D5-9C8A-53C58C883BAB}"/>
              </a:ext>
            </a:extLst>
          </p:cNvPr>
          <p:cNvSpPr txBox="1"/>
          <p:nvPr/>
        </p:nvSpPr>
        <p:spPr>
          <a:xfrm>
            <a:off x="5403395" y="5695804"/>
            <a:ext cx="1831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Vector database</a:t>
            </a:r>
            <a:endParaRPr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B3FB9D1-5360-49E0-8202-5746DA3F993E}"/>
              </a:ext>
            </a:extLst>
          </p:cNvPr>
          <p:cNvSpPr txBox="1"/>
          <p:nvPr/>
        </p:nvSpPr>
        <p:spPr>
          <a:xfrm>
            <a:off x="9129032" y="1484240"/>
            <a:ext cx="1107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Output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641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91B435-DA08-400B-9844-B244774B5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RAG At Work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7FCC74-BD09-41D5-B832-193291AE7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/>
              <a:t>If you use an older model like gemma-2-2b-it and ask it:</a:t>
            </a:r>
          </a:p>
          <a:p>
            <a:pPr marL="0" indent="0">
              <a:buNone/>
            </a:pPr>
            <a:endParaRPr lang="en-US" altLang="zh-TW" sz="2000" dirty="0"/>
          </a:p>
          <a:p>
            <a:pPr marL="0" indent="0" algn="ctr">
              <a:buNone/>
            </a:pPr>
            <a:r>
              <a:rPr lang="en-US" altLang="zh-TW" sz="2000" i="1" dirty="0"/>
              <a:t>Do you have any information on who the president of the United States is in 2025?</a:t>
            </a:r>
          </a:p>
          <a:p>
            <a:pPr marL="0" indent="0">
              <a:buNone/>
            </a:pP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/>
              <a:t>It will respond with:</a:t>
            </a:r>
          </a:p>
          <a:p>
            <a:pPr marL="0" indent="0">
              <a:buNone/>
            </a:pPr>
            <a:endParaRPr lang="en-US" altLang="zh-TW" sz="2000" dirty="0"/>
          </a:p>
          <a:p>
            <a:pPr marL="0" indent="0" algn="ctr">
              <a:buNone/>
            </a:pPr>
            <a:r>
              <a:rPr lang="en-US" altLang="zh-TW" sz="2000" i="1" dirty="0"/>
              <a:t>I do not have access to real-time information, including future events. Therefore, I cannot tell you who the President of the United States will be in 2025. </a:t>
            </a:r>
          </a:p>
          <a:p>
            <a:pPr marL="0" indent="0" algn="ctr">
              <a:buNone/>
            </a:pPr>
            <a:endParaRPr lang="en-US" altLang="zh-TW" sz="2000" i="1" dirty="0"/>
          </a:p>
          <a:p>
            <a:pPr marL="0" indent="0">
              <a:buNone/>
            </a:pPr>
            <a:r>
              <a:rPr lang="en-US" altLang="zh-TW" sz="2000" dirty="0"/>
              <a:t>With RAG:</a:t>
            </a:r>
          </a:p>
          <a:p>
            <a:pPr marL="0" indent="0">
              <a:buNone/>
            </a:pPr>
            <a:endParaRPr lang="en-US" altLang="zh-TW" sz="2000" dirty="0"/>
          </a:p>
          <a:p>
            <a:pPr marL="0" indent="0" algn="ctr">
              <a:buNone/>
            </a:pPr>
            <a:r>
              <a:rPr lang="en-US" altLang="zh-TW" sz="2000" i="1" dirty="0"/>
              <a:t>According to the news sources you provided, the President of the United States in 2025 would be **Donald Trump**.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A68038-E21C-43E2-99BD-269B3FEDF2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17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2498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EAC806-B563-472F-9DD7-D511D0F90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When to Use RAG?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24FEA2-9F06-4FA3-B303-ADB62F8C8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/>
              <a:t>Most tasks can be accomplished with RAG (without fine tuning the model)</a:t>
            </a:r>
          </a:p>
          <a:p>
            <a:pPr lvl="1"/>
            <a:r>
              <a:rPr lang="en-US" altLang="zh-TW" sz="2400" dirty="0"/>
              <a:t>To draw a parallel with CNNs, RAG is similar to using data augmentation (prompt engineering) and few shot learning to circumvent fine tuning</a:t>
            </a:r>
          </a:p>
          <a:p>
            <a:r>
              <a:rPr lang="en-US" altLang="zh-TW" sz="2800" dirty="0"/>
              <a:t>Applications:</a:t>
            </a:r>
          </a:p>
          <a:p>
            <a:pPr lvl="1"/>
            <a:r>
              <a:rPr lang="en-US" altLang="zh-TW" sz="2400" dirty="0"/>
              <a:t>Domain specific QA: customer service, automatic inspection</a:t>
            </a:r>
          </a:p>
          <a:p>
            <a:pPr lvl="1"/>
            <a:r>
              <a:rPr lang="en-US" altLang="zh-TW" sz="2400" dirty="0"/>
              <a:t>Personalized service: can't be expected to load entire chat history or fine tune model for every user</a:t>
            </a:r>
          </a:p>
          <a:p>
            <a:pPr lvl="1"/>
            <a:r>
              <a:rPr lang="en-US" altLang="zh-TW" sz="2400" dirty="0"/>
              <a:t>Cheaply update model while maintaining model's core behavior</a:t>
            </a:r>
          </a:p>
          <a:p>
            <a:pPr lvl="1"/>
            <a:endParaRPr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737B1CF-6E8B-4B4F-84A0-25042ED80E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2281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89982" y="2584703"/>
            <a:ext cx="9514821" cy="1758697"/>
          </a:xfrm>
        </p:spPr>
        <p:txBody>
          <a:bodyPr/>
          <a:lstStyle/>
          <a:p>
            <a:r>
              <a:rPr lang="en-US" altLang="zh-TW" sz="5400" dirty="0"/>
              <a:t>Practical Component: Porting Nvidia Solutions to ROCm/Ryzen AI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589522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38809E-4714-4734-B649-E4D394251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/>
              <a:t>Lesson Outline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4D1E6E-1D20-4E8F-AA86-85FEEEF40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06499"/>
            <a:ext cx="11152717" cy="4757737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Theoretical Component: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altLang="zh-TW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Foundations of LLMs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altLang="zh-TW" sz="1600" dirty="0">
                <a:solidFill>
                  <a:srgbClr val="000000"/>
                </a:solidFill>
                <a:latin typeface="Arial" panose="020B0604020202020204" pitchFamily="34" charset="0"/>
              </a:rPr>
              <a:t>Basics of LLM Fine Tuning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altLang="zh-TW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Retrieval-Augmented Generation (RAG)</a:t>
            </a:r>
          </a:p>
          <a:p>
            <a:pPr marL="0" indent="0">
              <a:buNone/>
            </a:pPr>
            <a:endParaRPr lang="en-US" altLang="zh-TW" sz="18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TW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Practical Component:</a:t>
            </a:r>
          </a:p>
          <a:p>
            <a:pPr marL="914400" marR="0" lvl="1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軟正黑體"/>
              </a:rPr>
              <a:t>Porting Nvidia Solutions to ROCm/Ryzen AI</a:t>
            </a:r>
          </a:p>
          <a:p>
            <a:pPr marL="914400" marR="0" lvl="1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/>
              </a:rPr>
              <a:t>Preparations for Working With LLMs</a:t>
            </a:r>
            <a:endParaRPr kumimoji="1" lang="en-US" altLang="zh-TW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軟正黑體"/>
            </a:endParaRPr>
          </a:p>
          <a:p>
            <a:pPr marL="914400" marR="0" lvl="1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軟正黑體"/>
              </a:rPr>
              <a:t>LLM Deployment Using Transformers</a:t>
            </a:r>
          </a:p>
          <a:p>
            <a:pPr marL="914400" marR="0" lvl="1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軟正黑體"/>
              </a:rPr>
              <a:t>LLM Deployment Alternatives</a:t>
            </a:r>
          </a:p>
          <a:p>
            <a:pPr marL="914400" lvl="1" indent="-514350">
              <a:buFont typeface="+mj-lt"/>
              <a:buAutoNum type="arabicPeriod"/>
              <a:defRPr/>
            </a:pPr>
            <a:r>
              <a:rPr lang="en-US" altLang="zh-TW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RAG Using </a:t>
            </a:r>
            <a:r>
              <a:rPr lang="en-US" altLang="zh-TW" sz="16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Ollama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and LM Studio</a:t>
            </a:r>
          </a:p>
          <a:p>
            <a:pPr marL="914400" lvl="1" indent="-514350">
              <a:buFont typeface="+mj-lt"/>
              <a:buAutoNum type="arabicPeriod"/>
              <a:defRPr/>
            </a:pPr>
            <a:r>
              <a:rPr lang="en-US" altLang="zh-TW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Fine Tuning with </a:t>
            </a:r>
            <a:r>
              <a:rPr lang="en-US" altLang="zh-TW" sz="16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LoRA</a:t>
            </a:r>
            <a:endParaRPr lang="en-US" altLang="zh-TW" sz="1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altLang="zh-TW" sz="18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TW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Omitted Content: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altLang="zh-TW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Introduction to Function Calling: Overview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altLang="zh-TW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Function Calling Implementation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altLang="zh-TW" sz="1600" dirty="0">
                <a:solidFill>
                  <a:srgbClr val="000000"/>
                </a:solidFill>
                <a:latin typeface="Arial" panose="020B0604020202020204" pitchFamily="34" charset="0"/>
              </a:rPr>
              <a:t>Speculative Decoding</a:t>
            </a:r>
            <a:endParaRPr lang="en-US" altLang="zh-TW" sz="1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914400" lvl="1" indent="-514350">
              <a:buFont typeface="+mj-lt"/>
              <a:buAutoNum type="arabicPeriod"/>
            </a:pPr>
            <a:endParaRPr lang="en-US" altLang="zh-TW" sz="1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77D410D-7EF9-4504-A530-D91317B07B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475D98D-1372-43EF-B592-96FC520D6777}"/>
              </a:ext>
            </a:extLst>
          </p:cNvPr>
          <p:cNvSpPr txBox="1"/>
          <p:nvPr/>
        </p:nvSpPr>
        <p:spPr>
          <a:xfrm>
            <a:off x="6715539" y="4613793"/>
            <a:ext cx="48668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Code and lecture slides: </a:t>
            </a:r>
            <a:r>
              <a:rPr lang="en-US" altLang="zh-TW" dirty="0">
                <a:hlinkClick r:id="rId3"/>
              </a:rPr>
              <a:t>https://github.com/jonathansimple/intro-to-llms</a:t>
            </a:r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4CE20F4-F39E-44C7-8451-1B4FD46627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212" y="1206499"/>
            <a:ext cx="3349515" cy="334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502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C170FD-EA81-469D-96B2-DDADE1328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AMD Hardware and Driver Support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EBEA8F-A0DA-4026-BEA2-2B02705E0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/>
              <a:t>Two types of AMD hardware:</a:t>
            </a:r>
          </a:p>
          <a:p>
            <a:pPr lvl="1"/>
            <a:r>
              <a:rPr lang="en-US" altLang="zh-TW" sz="2400" dirty="0"/>
              <a:t>AI PCs (laptops) - Ryzen AI 300-series PCs with </a:t>
            </a:r>
            <a:r>
              <a:rPr lang="en-US" altLang="zh-TW" sz="2400" dirty="0" err="1"/>
              <a:t>iGPU</a:t>
            </a:r>
            <a:r>
              <a:rPr lang="en-US" altLang="zh-TW" sz="2400" dirty="0"/>
              <a:t> + NPU</a:t>
            </a:r>
          </a:p>
          <a:p>
            <a:pPr lvl="1"/>
            <a:r>
              <a:rPr lang="en-US" altLang="zh-TW" sz="2400" dirty="0"/>
              <a:t>Desktops – GPUs like RX 6800 and W6800 and up</a:t>
            </a:r>
          </a:p>
          <a:p>
            <a:endParaRPr lang="en-US" altLang="zh-TW" sz="2800" dirty="0"/>
          </a:p>
          <a:p>
            <a:r>
              <a:rPr lang="en-US" altLang="zh-TW" sz="2800" dirty="0"/>
              <a:t>What’s the difference?</a:t>
            </a:r>
          </a:p>
          <a:p>
            <a:pPr lvl="1"/>
            <a:r>
              <a:rPr lang="en-US" altLang="zh-TW" sz="2400" dirty="0"/>
              <a:t>Different hardware require different drivers:</a:t>
            </a:r>
          </a:p>
          <a:p>
            <a:pPr lvl="1"/>
            <a:r>
              <a:rPr lang="en-US" altLang="zh-TW" sz="2400" dirty="0"/>
              <a:t>AI PCs: </a:t>
            </a:r>
            <a:r>
              <a:rPr lang="en-US" altLang="zh-TW" sz="2400" dirty="0">
                <a:hlinkClick r:id="rId3"/>
              </a:rPr>
              <a:t>NPU drivers + Ryzen AI Software</a:t>
            </a:r>
            <a:endParaRPr lang="en-US" altLang="zh-TW" sz="2400" dirty="0"/>
          </a:p>
          <a:p>
            <a:pPr lvl="1"/>
            <a:r>
              <a:rPr lang="en-US" altLang="zh-TW" sz="2400" dirty="0"/>
              <a:t>Desktops: </a:t>
            </a:r>
            <a:r>
              <a:rPr lang="en-US" altLang="zh-TW" sz="2400" dirty="0">
                <a:hlinkClick r:id="rId4"/>
              </a:rPr>
              <a:t>ROCm</a:t>
            </a:r>
            <a:r>
              <a:rPr lang="en-US" altLang="zh-TW" sz="2400" dirty="0"/>
              <a:t> (Linux), </a:t>
            </a:r>
            <a:r>
              <a:rPr lang="en-US" altLang="zh-TW" sz="2400" dirty="0">
                <a:hlinkClick r:id="rId5"/>
              </a:rPr>
              <a:t>HIP SDK</a:t>
            </a:r>
            <a:r>
              <a:rPr lang="en-US" altLang="zh-TW" sz="2400" dirty="0"/>
              <a:t>* (Windows)</a:t>
            </a:r>
          </a:p>
          <a:p>
            <a:pPr lvl="1"/>
            <a:endParaRPr lang="en-US" altLang="zh-TW" sz="2400" dirty="0"/>
          </a:p>
          <a:p>
            <a:pPr marL="0" indent="0">
              <a:buNone/>
            </a:pPr>
            <a:r>
              <a:rPr lang="en-US" altLang="zh-TW" sz="1800" dirty="0"/>
              <a:t>*</a:t>
            </a:r>
            <a:r>
              <a:rPr lang="en-US" altLang="zh-TW" sz="1800" b="0" i="0" dirty="0">
                <a:solidFill>
                  <a:srgbClr val="222832"/>
                </a:solidFill>
                <a:effectLst/>
              </a:rPr>
              <a:t>HIP (Heterogeneous-computing Interface for Portability) SDK for Windows brings a subset of the </a:t>
            </a:r>
            <a:r>
              <a:rPr lang="en-US" altLang="zh-TW" sz="1800" b="0" i="0" dirty="0">
                <a:solidFill>
                  <a:srgbClr val="176DE8"/>
                </a:solidFill>
                <a:effectLst/>
                <a:hlinkClick r:id="rId6"/>
              </a:rPr>
              <a:t>ROCm</a:t>
            </a:r>
            <a:r>
              <a:rPr lang="en-US" altLang="zh-TW" sz="1800" b="0" i="0" dirty="0">
                <a:solidFill>
                  <a:srgbClr val="222832"/>
                </a:solidFill>
                <a:effectLst/>
              </a:rPr>
              <a:t> platform to Windows</a:t>
            </a:r>
            <a:endParaRPr lang="en-US" altLang="zh-TW" sz="1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B6C2D2-BF3B-4025-BE05-4EFD7B63C3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54435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EC5698-4B3E-4EFF-BC4A-5E45AB7D5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089" y="108276"/>
            <a:ext cx="6124050" cy="908548"/>
          </a:xfrm>
        </p:spPr>
        <p:txBody>
          <a:bodyPr/>
          <a:lstStyle/>
          <a:p>
            <a:r>
              <a:rPr lang="en-US" altLang="zh-TW" sz="2800" dirty="0"/>
              <a:t>Determining Which ROCm Version Is For You</a:t>
            </a:r>
            <a:endParaRPr lang="zh-TW" altLang="en-US" sz="2800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7D647F8-D2FE-4C20-8A25-0292D4A6A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0988" y="0"/>
            <a:ext cx="5419836" cy="4757737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EA7222A-392E-43D5-971A-6AB75D5C77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21</a:t>
            </a:fld>
            <a:endParaRPr lang="en-US" altLang="zh-TW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3138222-D0B0-4F7D-8556-1D94F8865C20}"/>
              </a:ext>
            </a:extLst>
          </p:cNvPr>
          <p:cNvSpPr txBox="1"/>
          <p:nvPr/>
        </p:nvSpPr>
        <p:spPr>
          <a:xfrm>
            <a:off x="347088" y="1272400"/>
            <a:ext cx="625468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Short answer: depends on your hardware</a:t>
            </a:r>
          </a:p>
          <a:p>
            <a:endParaRPr lang="en-US" altLang="zh-TW" dirty="0"/>
          </a:p>
          <a:p>
            <a:r>
              <a:rPr lang="en-US" altLang="zh-TW" dirty="0"/>
              <a:t>1. For which AMD GPUs supports which LLVM target, visit: </a:t>
            </a:r>
            <a:r>
              <a:rPr lang="en-US" altLang="zh-TW" dirty="0">
                <a:hlinkClick r:id="rId3"/>
              </a:rPr>
              <a:t>https://rocm.docs.amd.com/projects/install-on-linux/en/latest/reference/system-requirements.html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/>
              <a:t>2. </a:t>
            </a:r>
            <a:r>
              <a:rPr lang="en-US" altLang="zh-TW" dirty="0"/>
              <a:t>For the full compatibility matrix, visit: </a:t>
            </a:r>
            <a:r>
              <a:rPr lang="zh-TW" altLang="en-US" dirty="0">
                <a:hlinkClick r:id="rId4"/>
              </a:rPr>
              <a:t>https://rocm.docs.amd.com/en/latest/compatibility/compatibility-matrix.html</a:t>
            </a:r>
            <a:endParaRPr lang="en-US" altLang="zh-TW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F755C30A-4AD9-44EA-97BC-C2FDA814C8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9675" y="4765485"/>
            <a:ext cx="5241149" cy="1487353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9D584EF-7F9B-4DCE-A8EC-A5EA032DAA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1958"/>
          <a:stretch/>
        </p:blipFill>
        <p:spPr>
          <a:xfrm>
            <a:off x="397330" y="4134722"/>
            <a:ext cx="6023567" cy="2251672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82E326A0-A103-4B87-804A-98F27592E293}"/>
              </a:ext>
            </a:extLst>
          </p:cNvPr>
          <p:cNvSpPr txBox="1"/>
          <p:nvPr/>
        </p:nvSpPr>
        <p:spPr>
          <a:xfrm>
            <a:off x="8918633" y="420496"/>
            <a:ext cx="3943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2. 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13C3A81-C449-425F-8185-5F2B48F615D2}"/>
              </a:ext>
            </a:extLst>
          </p:cNvPr>
          <p:cNvSpPr txBox="1"/>
          <p:nvPr/>
        </p:nvSpPr>
        <p:spPr>
          <a:xfrm>
            <a:off x="3864313" y="4020966"/>
            <a:ext cx="3943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1.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369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9D31CF-D396-4FD7-A1CE-B971884DE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ROCm Installation (Ubuntu 24.04)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ABD60E-54E4-486A-81A3-164CB9D14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515" y="1431180"/>
            <a:ext cx="9753599" cy="1902049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TW" sz="1600" dirty="0" err="1"/>
              <a:t>wget</a:t>
            </a:r>
            <a:r>
              <a:rPr lang="en-US" altLang="zh-TW" sz="1600" dirty="0"/>
              <a:t> https://repo.radeon.com/amdgpu-install/6.4/ubuntu/noble/amdgpu-install_6.4.60400-1_all.deb</a:t>
            </a:r>
          </a:p>
          <a:p>
            <a:pPr marL="0" indent="0">
              <a:buNone/>
            </a:pPr>
            <a:r>
              <a:rPr lang="en-US" altLang="zh-TW" sz="1600" dirty="0" err="1"/>
              <a:t>sudo</a:t>
            </a:r>
            <a:r>
              <a:rPr lang="en-US" altLang="zh-TW" sz="1600" dirty="0"/>
              <a:t> apt install ./amdgpu-install_6.4.60400-1_all.deb</a:t>
            </a:r>
          </a:p>
          <a:p>
            <a:pPr marL="0" indent="0">
              <a:buNone/>
            </a:pPr>
            <a:r>
              <a:rPr lang="en-US" altLang="zh-TW" sz="1600" dirty="0" err="1"/>
              <a:t>sudo</a:t>
            </a:r>
            <a:r>
              <a:rPr lang="en-US" altLang="zh-TW" sz="1600" dirty="0"/>
              <a:t> apt update</a:t>
            </a:r>
          </a:p>
          <a:p>
            <a:pPr marL="0" indent="0">
              <a:buNone/>
            </a:pPr>
            <a:r>
              <a:rPr lang="en-US" altLang="zh-TW" sz="1600" dirty="0" err="1"/>
              <a:t>sudo</a:t>
            </a:r>
            <a:r>
              <a:rPr lang="en-US" altLang="zh-TW" sz="1600" dirty="0"/>
              <a:t> apt install python3-setuptools python3-wheel</a:t>
            </a:r>
          </a:p>
          <a:p>
            <a:pPr marL="0" indent="0">
              <a:buNone/>
            </a:pPr>
            <a:r>
              <a:rPr lang="en-US" altLang="zh-TW" sz="1600" dirty="0" err="1"/>
              <a:t>sudo</a:t>
            </a:r>
            <a:r>
              <a:rPr lang="en-US" altLang="zh-TW" sz="1600" dirty="0"/>
              <a:t> </a:t>
            </a:r>
            <a:r>
              <a:rPr lang="en-US" altLang="zh-TW" sz="1600" dirty="0" err="1"/>
              <a:t>usermod</a:t>
            </a:r>
            <a:r>
              <a:rPr lang="en-US" altLang="zh-TW" sz="1600" dirty="0"/>
              <a:t> -a -G </a:t>
            </a:r>
            <a:r>
              <a:rPr lang="en-US" altLang="zh-TW" sz="1600" dirty="0" err="1"/>
              <a:t>render,video</a:t>
            </a:r>
            <a:r>
              <a:rPr lang="en-US" altLang="zh-TW" sz="1600" dirty="0"/>
              <a:t> $LOGNAME # Add the current user to the render and video groups</a:t>
            </a:r>
          </a:p>
          <a:p>
            <a:pPr marL="0" indent="0">
              <a:buNone/>
            </a:pPr>
            <a:r>
              <a:rPr lang="en-US" altLang="zh-TW" sz="1600" dirty="0" err="1"/>
              <a:t>sudo</a:t>
            </a:r>
            <a:r>
              <a:rPr lang="en-US" altLang="zh-TW" sz="1600" dirty="0"/>
              <a:t> apt install </a:t>
            </a:r>
            <a:r>
              <a:rPr lang="en-US" altLang="zh-TW" sz="1600" dirty="0" err="1"/>
              <a:t>rocm</a:t>
            </a:r>
            <a:endParaRPr lang="zh-TW" altLang="en-US" sz="16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6C4EE2E-7FA2-41EA-80DD-71CC510A5C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22</a:t>
            </a:fld>
            <a:endParaRPr lang="en-US" altLang="zh-TW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99AD950-979D-4B2A-BA61-ED0A9B011260}"/>
              </a:ext>
            </a:extLst>
          </p:cNvPr>
          <p:cNvSpPr txBox="1"/>
          <p:nvPr/>
        </p:nvSpPr>
        <p:spPr>
          <a:xfrm>
            <a:off x="903514" y="5673520"/>
            <a:ext cx="9753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Information from:</a:t>
            </a:r>
          </a:p>
          <a:p>
            <a:r>
              <a:rPr lang="en-US" altLang="zh-TW" dirty="0">
                <a:hlinkClick r:id="rId2"/>
              </a:rPr>
              <a:t>https://rocm.docs.amd.com/projects/install-on-linux/en/latest/install/quick-start.html</a:t>
            </a:r>
            <a:endParaRPr lang="en-US" altLang="zh-TW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8D85996E-13EF-496D-9757-95CDC1971ABC}"/>
              </a:ext>
            </a:extLst>
          </p:cNvPr>
          <p:cNvSpPr txBox="1">
            <a:spLocks/>
          </p:cNvSpPr>
          <p:nvPr/>
        </p:nvSpPr>
        <p:spPr bwMode="auto">
          <a:xfrm>
            <a:off x="903515" y="3879857"/>
            <a:ext cx="9753599" cy="156898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baseline="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baseline="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aseline="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altLang="zh-TW" sz="1600" kern="0" dirty="0" err="1"/>
              <a:t>wget</a:t>
            </a:r>
            <a:r>
              <a:rPr lang="en-US" altLang="zh-TW" sz="1600" kern="0" dirty="0"/>
              <a:t> https://repo.radeon.com/amdgpu-install/6.4/ubuntu/noble/amdgpu-install_6.4.60400-1_all.deb</a:t>
            </a:r>
          </a:p>
          <a:p>
            <a:pPr marL="0" indent="0">
              <a:buFontTx/>
              <a:buNone/>
            </a:pPr>
            <a:r>
              <a:rPr lang="en-US" altLang="zh-TW" sz="1600" kern="0" dirty="0" err="1"/>
              <a:t>sudo</a:t>
            </a:r>
            <a:r>
              <a:rPr lang="en-US" altLang="zh-TW" sz="1600" kern="0" dirty="0"/>
              <a:t> apt install ./amdgpu-install_6.4.60400-1_all.deb</a:t>
            </a:r>
          </a:p>
          <a:p>
            <a:pPr marL="0" indent="0">
              <a:buFontTx/>
              <a:buNone/>
            </a:pPr>
            <a:r>
              <a:rPr lang="en-US" altLang="zh-TW" sz="1600" kern="0" dirty="0" err="1"/>
              <a:t>sudo</a:t>
            </a:r>
            <a:r>
              <a:rPr lang="en-US" altLang="zh-TW" sz="1600" kern="0" dirty="0"/>
              <a:t> apt update</a:t>
            </a:r>
          </a:p>
          <a:p>
            <a:pPr marL="0" indent="0">
              <a:buFontTx/>
              <a:buNone/>
            </a:pPr>
            <a:r>
              <a:rPr lang="en-US" altLang="zh-TW" sz="1600" kern="0" dirty="0" err="1"/>
              <a:t>sudo</a:t>
            </a:r>
            <a:r>
              <a:rPr lang="en-US" altLang="zh-TW" sz="1600" kern="0" dirty="0"/>
              <a:t> apt install "</a:t>
            </a:r>
            <a:r>
              <a:rPr lang="en-US" altLang="zh-TW" sz="1600" kern="0" dirty="0" err="1"/>
              <a:t>linux</a:t>
            </a:r>
            <a:r>
              <a:rPr lang="en-US" altLang="zh-TW" sz="1600" kern="0" dirty="0"/>
              <a:t>-headers-$(</a:t>
            </a:r>
            <a:r>
              <a:rPr lang="en-US" altLang="zh-TW" sz="1600" kern="0" dirty="0" err="1"/>
              <a:t>uname</a:t>
            </a:r>
            <a:r>
              <a:rPr lang="en-US" altLang="zh-TW" sz="1600" kern="0" dirty="0"/>
              <a:t> -r)" "</a:t>
            </a:r>
            <a:r>
              <a:rPr lang="en-US" altLang="zh-TW" sz="1600" kern="0" dirty="0" err="1"/>
              <a:t>linux</a:t>
            </a:r>
            <a:r>
              <a:rPr lang="en-US" altLang="zh-TW" sz="1600" kern="0" dirty="0"/>
              <a:t>-modules-extra-$(</a:t>
            </a:r>
            <a:r>
              <a:rPr lang="en-US" altLang="zh-TW" sz="1600" kern="0" dirty="0" err="1"/>
              <a:t>uname</a:t>
            </a:r>
            <a:r>
              <a:rPr lang="en-US" altLang="zh-TW" sz="1600" kern="0" dirty="0"/>
              <a:t> -r)"</a:t>
            </a:r>
          </a:p>
          <a:p>
            <a:pPr marL="0" indent="0">
              <a:buFontTx/>
              <a:buNone/>
            </a:pPr>
            <a:r>
              <a:rPr lang="en-US" altLang="zh-TW" sz="1600" kern="0" dirty="0" err="1"/>
              <a:t>sudo</a:t>
            </a:r>
            <a:r>
              <a:rPr lang="en-US" altLang="zh-TW" sz="1600" kern="0" dirty="0"/>
              <a:t> apt install </a:t>
            </a:r>
            <a:r>
              <a:rPr lang="en-US" altLang="zh-TW" sz="1600" kern="0" dirty="0" err="1"/>
              <a:t>amdgpu</a:t>
            </a:r>
            <a:r>
              <a:rPr lang="en-US" altLang="zh-TW" sz="1600" kern="0" dirty="0"/>
              <a:t>-dkms</a:t>
            </a:r>
            <a:endParaRPr lang="zh-TW" altLang="en-US" sz="1600" kern="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F5EB132-521C-4E0A-9351-68ED8A9FBE76}"/>
              </a:ext>
            </a:extLst>
          </p:cNvPr>
          <p:cNvSpPr txBox="1"/>
          <p:nvPr/>
        </p:nvSpPr>
        <p:spPr>
          <a:xfrm>
            <a:off x="903513" y="1061848"/>
            <a:ext cx="9753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Install ROCm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9C19392-1D5B-4391-9B7F-FF2C4D631D7F}"/>
              </a:ext>
            </a:extLst>
          </p:cNvPr>
          <p:cNvSpPr txBox="1"/>
          <p:nvPr/>
        </p:nvSpPr>
        <p:spPr>
          <a:xfrm>
            <a:off x="903513" y="3510525"/>
            <a:ext cx="9753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Install AMD GPU drivers</a:t>
            </a:r>
          </a:p>
        </p:txBody>
      </p:sp>
    </p:spTree>
    <p:extLst>
      <p:ext uri="{BB962C8B-B14F-4D97-AF65-F5344CB8AC3E}">
        <p14:creationId xmlns:p14="http://schemas.microsoft.com/office/powerpoint/2010/main" val="1204414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9D31CF-D396-4FD7-A1CE-B971884DE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ROCm Installation for Different Distributions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6C4EE2E-7FA2-41EA-80DD-71CC510A5C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23</a:t>
            </a:fld>
            <a:endParaRPr lang="en-US" altLang="zh-TW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99AD950-979D-4B2A-BA61-ED0A9B011260}"/>
              </a:ext>
            </a:extLst>
          </p:cNvPr>
          <p:cNvSpPr txBox="1"/>
          <p:nvPr/>
        </p:nvSpPr>
        <p:spPr>
          <a:xfrm>
            <a:off x="903514" y="5673520"/>
            <a:ext cx="9753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Information from:</a:t>
            </a:r>
          </a:p>
          <a:p>
            <a:r>
              <a:rPr lang="en-US" altLang="zh-TW" dirty="0">
                <a:hlinkClick r:id="rId2"/>
              </a:rPr>
              <a:t>https://rocm.docs.amd.com/projects/install-on-linux/en/latest/install/quick-start.html</a:t>
            </a:r>
            <a:endParaRPr lang="en-US" altLang="zh-TW" dirty="0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B55FF50F-56F7-43D7-9491-68B451A02B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47051"/>
          <a:stretch/>
        </p:blipFill>
        <p:spPr>
          <a:xfrm>
            <a:off x="1764741" y="1359477"/>
            <a:ext cx="8662517" cy="3919398"/>
          </a:xfrm>
        </p:spPr>
      </p:pic>
    </p:spTree>
    <p:extLst>
      <p:ext uri="{BB962C8B-B14F-4D97-AF65-F5344CB8AC3E}">
        <p14:creationId xmlns:p14="http://schemas.microsoft.com/office/powerpoint/2010/main" val="2897400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BBB198-BE39-45DC-BBD0-DC052F588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133" y="53407"/>
            <a:ext cx="11159067" cy="908548"/>
          </a:xfrm>
        </p:spPr>
        <p:txBody>
          <a:bodyPr/>
          <a:lstStyle/>
          <a:p>
            <a:r>
              <a:rPr lang="en-US" altLang="zh-TW" sz="3200" dirty="0"/>
              <a:t>ROCm </a:t>
            </a:r>
            <a:r>
              <a:rPr lang="en-US" altLang="zh-TW" sz="3200" dirty="0" err="1"/>
              <a:t>Pytorch</a:t>
            </a:r>
            <a:r>
              <a:rPr lang="en-US" altLang="zh-TW" sz="3200" dirty="0"/>
              <a:t> Setup (Ubuntu 22.04)</a:t>
            </a:r>
            <a:endParaRPr lang="zh-TW" altLang="en-US" sz="3200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B31B38A-5944-4D60-808E-3D05E9C532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534" y="682831"/>
            <a:ext cx="6980525" cy="914479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FE60D9-7C76-4D39-A486-C0071F967C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24</a:t>
            </a:fld>
            <a:endParaRPr lang="en-US" altLang="zh-TW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A4577DD-B28F-406C-9F33-AF84E6425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51" y="1591379"/>
            <a:ext cx="6972904" cy="112023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1E32DE2-24C0-4792-AEC8-3FFBF8E8F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65" y="2711616"/>
            <a:ext cx="7331075" cy="3848433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CA12196D-FAF6-47CA-88EC-F8AEE7C091E0}"/>
              </a:ext>
            </a:extLst>
          </p:cNvPr>
          <p:cNvSpPr txBox="1"/>
          <p:nvPr/>
        </p:nvSpPr>
        <p:spPr>
          <a:xfrm>
            <a:off x="5778330" y="1099241"/>
            <a:ext cx="223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Python 3.10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5818454-B5D5-4036-8CCF-E9D32CA73217}"/>
              </a:ext>
            </a:extLst>
          </p:cNvPr>
          <p:cNvSpPr txBox="1"/>
          <p:nvPr/>
        </p:nvSpPr>
        <p:spPr>
          <a:xfrm>
            <a:off x="7688640" y="822242"/>
            <a:ext cx="47889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Screenshots from: </a:t>
            </a:r>
            <a:r>
              <a:rPr lang="zh-TW" altLang="en-US" dirty="0">
                <a:hlinkClick r:id="rId5"/>
              </a:rPr>
              <a:t>https://rocm.docs.amd.com/projects/install-on-linux/en/latest/install/3rd-party/pytorch-install.html</a:t>
            </a:r>
            <a:endParaRPr lang="zh-TW" alt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FE378CF-7C7A-4170-8D08-FA2916EAC0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188" y="5511880"/>
            <a:ext cx="406664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pst-font-family-monospace)"/>
              </a:rPr>
              <a:t>--index-url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var(--pst-font-family-monospace)"/>
              </a:rPr>
              <a:t>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pst-font-family-monospace)"/>
              </a:rPr>
              <a:t>https://download.pytorch.org/whl/nightly/rocm6.2/</a:t>
            </a:r>
            <a:r>
              <a:rPr kumimoji="0" lang="zh-TW" altLang="zh-TW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250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CE8028-E4B0-4EB5-A4F1-AAAF18982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AI PC NPU Driver Installation (Windows)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5BE829-B8E6-47D6-B17E-2C4401058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Go to: </a:t>
            </a:r>
            <a:r>
              <a:rPr lang="en-US" altLang="zh-TW" sz="2400" dirty="0">
                <a:hlinkClick r:id="rId3"/>
              </a:rPr>
              <a:t>https://ryzenai.docs.amd.com/en/latest/inst.html#install-npu-drivers</a:t>
            </a:r>
            <a:endParaRPr lang="en-US" altLang="zh-TW" sz="2400" dirty="0"/>
          </a:p>
          <a:p>
            <a:endParaRPr lang="zh-TW" altLang="en-US" sz="2400" dirty="0"/>
          </a:p>
          <a:p>
            <a:endParaRPr lang="en-US" altLang="zh-TW" sz="2400" dirty="0"/>
          </a:p>
          <a:p>
            <a:endParaRPr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4B00F51-F241-403A-B641-711DADD1E1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25</a:t>
            </a:fld>
            <a:endParaRPr lang="en-US" altLang="zh-TW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2BD1C85-FB5B-4C4E-BB87-6900BC893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1842" y="2133649"/>
            <a:ext cx="7788315" cy="369602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3200EBA-6BD7-4007-8DB8-324E0246C5E1}"/>
              </a:ext>
            </a:extLst>
          </p:cNvPr>
          <p:cNvSpPr txBox="1"/>
          <p:nvPr/>
        </p:nvSpPr>
        <p:spPr>
          <a:xfrm>
            <a:off x="2981849" y="6019310"/>
            <a:ext cx="6144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/>
              <a:t>Ensure your system has the prerequisites installed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7893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CE8028-E4B0-4EB5-A4F1-AAAF18982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AI PC NPU Driver Installation (Windows)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F6E6028-4065-4DD4-9CF2-C56A867BA4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8974" y="1206499"/>
            <a:ext cx="7031601" cy="4757737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4B00F51-F241-403A-B641-711DADD1E1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26</a:t>
            </a:fld>
            <a:endParaRPr lang="en-US" altLang="zh-TW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291E767-36A4-4651-A58D-7DCC1257C747}"/>
              </a:ext>
            </a:extLst>
          </p:cNvPr>
          <p:cNvSpPr txBox="1"/>
          <p:nvPr/>
        </p:nvSpPr>
        <p:spPr>
          <a:xfrm>
            <a:off x="2574701" y="6019310"/>
            <a:ext cx="6935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/>
              <a:t>Create an AMD account and download + run the installers (free)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265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CE8028-E4B0-4EB5-A4F1-AAAF18982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AI PC NPU Driver Installation (Linux)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4B00F51-F241-403A-B641-711DADD1E1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27</a:t>
            </a:fld>
            <a:endParaRPr lang="en-US" altLang="zh-TW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1892735-DE4F-47A9-8A82-E4F74A0F1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21088" y="1777485"/>
            <a:ext cx="7529212" cy="2072820"/>
          </a:xfr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D578EFBC-D4C3-463D-BC20-8D3F1EE7275C}"/>
              </a:ext>
            </a:extLst>
          </p:cNvPr>
          <p:cNvSpPr txBox="1"/>
          <p:nvPr/>
        </p:nvSpPr>
        <p:spPr>
          <a:xfrm>
            <a:off x="2981849" y="3925127"/>
            <a:ext cx="61445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/>
              <a:t>A Linux installer can be found at the bottom of </a:t>
            </a:r>
            <a:r>
              <a:rPr lang="en-US" altLang="zh-TW" sz="1800" dirty="0">
                <a:hlinkClick r:id="rId4"/>
              </a:rPr>
              <a:t>https://ryzenai.docs.amd.com/en/latest/inst.html</a:t>
            </a:r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14836713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00C335-3C59-4BF1-8597-D8AFA3357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Porting Nvidia-Based Solutions to ROCm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BF97B7-CE3F-482B-B3FD-AF1E86926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No code change needed</a:t>
            </a:r>
          </a:p>
          <a:p>
            <a:pPr lvl="1"/>
            <a:r>
              <a:rPr lang="en-US" altLang="zh-TW" dirty="0"/>
              <a:t>The only difference between a CUDA and a ROCm project is in its environment setup</a:t>
            </a:r>
          </a:p>
          <a:p>
            <a:r>
              <a:rPr lang="en-US" altLang="zh-TW" dirty="0"/>
              <a:t>Specifying devices:</a:t>
            </a:r>
          </a:p>
          <a:p>
            <a:pPr lvl="1"/>
            <a:r>
              <a:rPr lang="en-US" altLang="zh-TW" dirty="0"/>
              <a:t>CPU: “</a:t>
            </a:r>
            <a:r>
              <a:rPr lang="en-US" altLang="zh-TW" dirty="0" err="1"/>
              <a:t>cpu</a:t>
            </a:r>
            <a:r>
              <a:rPr lang="en-US" altLang="zh-TW" dirty="0"/>
              <a:t>”</a:t>
            </a:r>
          </a:p>
          <a:p>
            <a:pPr lvl="1"/>
            <a:r>
              <a:rPr lang="en-US" altLang="zh-TW" dirty="0"/>
              <a:t>GPU: “</a:t>
            </a:r>
            <a:r>
              <a:rPr lang="en-US" altLang="zh-TW" dirty="0" err="1"/>
              <a:t>cuda</a:t>
            </a:r>
            <a:r>
              <a:rPr lang="en-US" altLang="zh-TW" dirty="0"/>
              <a:t>”</a:t>
            </a:r>
          </a:p>
          <a:p>
            <a:pPr lvl="1"/>
            <a:r>
              <a:rPr lang="en-US" altLang="zh-TW" dirty="0"/>
              <a:t>For multi-GPU setups, device is specified using the same method: “0”, “0,1”, etc.</a:t>
            </a:r>
            <a:endParaRPr lang="zh-TW" altLang="en-US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2FD606F-F7C1-44C9-8F98-A4E1F3DEA7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28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7021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00C335-3C59-4BF1-8597-D8AFA3357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Porting Nvidia-Based Solutions to AI PCs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BF97B7-CE3F-482B-B3FD-AF1E86926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b="1" dirty="0"/>
              <a:t>Minor code change needed</a:t>
            </a:r>
          </a:p>
          <a:p>
            <a:pPr lvl="1"/>
            <a:r>
              <a:rPr lang="en-US" altLang="zh-TW" sz="2400" dirty="0"/>
              <a:t>AI PCs rely on the </a:t>
            </a:r>
            <a:r>
              <a:rPr lang="en-US" altLang="zh-TW" sz="2400" dirty="0" err="1"/>
              <a:t>onnx</a:t>
            </a:r>
            <a:r>
              <a:rPr lang="en-US" altLang="zh-TW" sz="2400" dirty="0"/>
              <a:t> runtime to enable NPU acceleration, without it, speedup is limited</a:t>
            </a:r>
          </a:p>
          <a:p>
            <a:pPr lvl="1"/>
            <a:r>
              <a:rPr lang="en-US" altLang="zh-TW" sz="2400" dirty="0"/>
              <a:t>Projects with CPU-only fallback solutions do not need to be modified</a:t>
            </a:r>
          </a:p>
          <a:p>
            <a:pPr lvl="1"/>
            <a:r>
              <a:rPr lang="en-US" altLang="zh-TW" sz="2400" dirty="0"/>
              <a:t>When setting up this environment, I </a:t>
            </a:r>
            <a:r>
              <a:rPr lang="en-US" altLang="zh-TW" sz="2400" b="1" dirty="0"/>
              <a:t>strongly recommend </a:t>
            </a:r>
            <a:r>
              <a:rPr lang="en-US" altLang="zh-TW" sz="2400" dirty="0"/>
              <a:t>following AMD’s Ryzen AI Software + NPU driver installation (the Ryzen AI Software installer will set up a compatible </a:t>
            </a:r>
            <a:r>
              <a:rPr lang="en-US" altLang="zh-TW" sz="2400" dirty="0" err="1"/>
              <a:t>conda</a:t>
            </a:r>
            <a:r>
              <a:rPr lang="en-US" altLang="zh-TW" sz="2400" dirty="0"/>
              <a:t> environment for you)</a:t>
            </a:r>
          </a:p>
          <a:p>
            <a:pPr lvl="1"/>
            <a:r>
              <a:rPr lang="en-US" altLang="zh-TW" sz="2400" dirty="0"/>
              <a:t>Refer to this for an example of running </a:t>
            </a:r>
            <a:r>
              <a:rPr lang="en-US" altLang="zh-TW" sz="2400" dirty="0" err="1"/>
              <a:t>onnx</a:t>
            </a:r>
            <a:r>
              <a:rPr lang="en-US" altLang="zh-TW" sz="2400" dirty="0"/>
              <a:t> LLMs: </a:t>
            </a:r>
            <a:r>
              <a:rPr lang="en-US" altLang="zh-TW" sz="2400" dirty="0">
                <a:hlinkClick r:id="rId2"/>
              </a:rPr>
              <a:t>https://github.com/amd/RyzenAI-SW/blob/main/example/llm/lemonade/hybrid/Llama_3_2_1B_Instruct.md</a:t>
            </a:r>
            <a:endParaRPr lang="en-US" altLang="zh-TW" sz="2400" dirty="0"/>
          </a:p>
          <a:p>
            <a:pPr lvl="1"/>
            <a:endParaRPr lang="en-US" altLang="zh-TW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2FD606F-F7C1-44C9-8F98-A4E1F3DEA7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29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88432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34C082-0E77-4CEA-9410-173D4FBE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Overview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BFF155-E8D8-47F6-AD18-546AB658F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/>
              <a:t>Introduction</a:t>
            </a:r>
          </a:p>
          <a:p>
            <a:pPr marL="457200" lvl="1" indent="0">
              <a:buNone/>
            </a:pPr>
            <a:r>
              <a:rPr lang="en-US" altLang="zh-TW" sz="1800" dirty="0"/>
              <a:t>This course serves as an introductory guide for those interested in learning about LLMs for the first time or those deploying LLM solutions on ROCm. It covers a high level discussion on the foundation of LLMs and includes practical implementations attendees can follow along.</a:t>
            </a:r>
          </a:p>
          <a:p>
            <a:pPr marL="457200" lvl="1" indent="0">
              <a:buNone/>
            </a:pPr>
            <a:endParaRPr lang="en-US" altLang="zh-TW" sz="2000" dirty="0"/>
          </a:p>
          <a:p>
            <a:r>
              <a:rPr lang="en-US" altLang="zh-TW" sz="2800" dirty="0"/>
              <a:t>Target Audience</a:t>
            </a:r>
          </a:p>
          <a:p>
            <a:pPr lvl="1"/>
            <a:r>
              <a:rPr lang="en-US" altLang="zh-TW" sz="1800" dirty="0"/>
              <a:t>Programmers familiar with Python</a:t>
            </a:r>
          </a:p>
          <a:p>
            <a:pPr lvl="1"/>
            <a:r>
              <a:rPr lang="en-US" altLang="zh-TW" sz="1800" dirty="0"/>
              <a:t>Computer Science or Electrical Engineering students interested in building LLM solutions on ROCm</a:t>
            </a:r>
          </a:p>
          <a:p>
            <a:pPr lvl="1"/>
            <a:r>
              <a:rPr lang="en-US" altLang="zh-TW" sz="1800" dirty="0"/>
              <a:t>Anyone looking to build their first LLM project</a:t>
            </a:r>
          </a:p>
          <a:p>
            <a:pPr lvl="1"/>
            <a:r>
              <a:rPr lang="en-US" altLang="zh-TW" sz="1800" dirty="0"/>
              <a:t>Developers looking to migrate CUDA solutions to AMD platforms</a:t>
            </a:r>
          </a:p>
          <a:p>
            <a:pPr lvl="1"/>
            <a:endParaRPr lang="en-US" altLang="zh-TW" sz="1800" dirty="0"/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Resources</a:t>
            </a:r>
          </a:p>
          <a:p>
            <a:pPr lvl="1"/>
            <a:r>
              <a:rPr lang="en-US" altLang="zh-TW" sz="1800" dirty="0"/>
              <a:t>Code and lecture slides: </a:t>
            </a:r>
            <a:r>
              <a:rPr lang="en-US" altLang="zh-TW" sz="1800" dirty="0">
                <a:hlinkClick r:id="rId3"/>
              </a:rPr>
              <a:t>https://github.com/jonathansimple/intro-to-llms</a:t>
            </a:r>
            <a:endParaRPr lang="en-US" altLang="zh-TW" sz="1800" dirty="0"/>
          </a:p>
          <a:p>
            <a:pPr lvl="1"/>
            <a:endParaRPr lang="zh-TW" altLang="en-US" sz="1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1EAEA5B-5078-4B1B-947D-1542DC4264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D5280E4-82B6-4B23-ADFC-9771653996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543" y="4403035"/>
            <a:ext cx="2216841" cy="221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41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89982" y="2584703"/>
            <a:ext cx="9514821" cy="1758697"/>
          </a:xfrm>
        </p:spPr>
        <p:txBody>
          <a:bodyPr/>
          <a:lstStyle/>
          <a:p>
            <a:r>
              <a:rPr lang="en-US" altLang="zh-TW" sz="5400" dirty="0"/>
              <a:t>Preparations for Working With LLMs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6289532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7425AA-414D-4BF7-95B1-2DA2B8AF9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Downloading LLMs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89610F-EEEB-4B53-BC30-629CB9309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/>
              <a:t>Where to download models: </a:t>
            </a:r>
            <a:r>
              <a:rPr lang="en-US" altLang="zh-TW" sz="2000" dirty="0">
                <a:hlinkClick r:id="rId2"/>
              </a:rPr>
              <a:t>https://huggingface.co/</a:t>
            </a:r>
            <a:endParaRPr lang="en-US" altLang="zh-TW" sz="2000" dirty="0"/>
          </a:p>
          <a:p>
            <a:r>
              <a:rPr lang="en-US" altLang="zh-TW" sz="2000" dirty="0"/>
              <a:t>You can find trending (new) models on the home page</a:t>
            </a:r>
          </a:p>
          <a:p>
            <a:endParaRPr lang="zh-TW" altLang="en-US" sz="200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2C29D53-29FE-426A-8903-C24AB782A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25" y="2263606"/>
            <a:ext cx="7336070" cy="3327623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A9313BE-FE41-4E73-8C4A-A446E7B086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31</a:t>
            </a:fld>
            <a:endParaRPr lang="en-US" altLang="zh-TW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641ADF-BB03-8A79-CB06-314148D24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3037" y="702866"/>
            <a:ext cx="4010054" cy="52292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B60122-6C69-88DB-F020-6CD478E3DC86}"/>
              </a:ext>
            </a:extLst>
          </p:cNvPr>
          <p:cNvSpPr txBox="1"/>
          <p:nvPr/>
        </p:nvSpPr>
        <p:spPr>
          <a:xfrm>
            <a:off x="1110293" y="5854740"/>
            <a:ext cx="6017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Example of what a model’s </a:t>
            </a:r>
            <a:r>
              <a:rPr lang="en-US" dirty="0" err="1"/>
              <a:t>Huggingface</a:t>
            </a:r>
            <a:r>
              <a:rPr lang="en-US" dirty="0"/>
              <a:t> page looks like</a:t>
            </a:r>
          </a:p>
        </p:txBody>
      </p:sp>
    </p:spTree>
    <p:extLst>
      <p:ext uri="{BB962C8B-B14F-4D97-AF65-F5344CB8AC3E}">
        <p14:creationId xmlns:p14="http://schemas.microsoft.com/office/powerpoint/2010/main" val="22074431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7BC434-6B0A-417C-9AE9-B7C68CC0B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Downloading LLMs (1) – Manual Download</a:t>
            </a:r>
            <a:endParaRPr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A86DE2AD-918A-41E2-8F20-8EFE026266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0448" y="1439863"/>
            <a:ext cx="10710492" cy="4757737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8F07287-00AC-4761-9EB9-22DDBD3AD6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32</a:t>
            </a:fld>
            <a:endParaRPr lang="en-US" altLang="zh-TW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8549323-4570-4137-9A16-B638754FC669}"/>
              </a:ext>
            </a:extLst>
          </p:cNvPr>
          <p:cNvSpPr/>
          <p:nvPr/>
        </p:nvSpPr>
        <p:spPr bwMode="auto">
          <a:xfrm>
            <a:off x="1745065" y="2768581"/>
            <a:ext cx="1349828" cy="37011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26606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內容版面配置區 9">
            <a:extLst>
              <a:ext uri="{FF2B5EF4-FFF2-40B4-BE49-F238E27FC236}">
                <a16:creationId xmlns:a16="http://schemas.microsoft.com/office/drawing/2014/main" id="{A7A72C99-FEF7-4BFD-A84A-BA7B1FBD19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900"/>
          <a:stretch/>
        </p:blipFill>
        <p:spPr bwMode="auto">
          <a:xfrm>
            <a:off x="1256371" y="893255"/>
            <a:ext cx="10710492" cy="2288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97BC434-6B0A-417C-9AE9-B7C68CC0B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Downloading LLMs (2) - Git</a:t>
            </a:r>
            <a:endParaRPr lang="zh-TW" altLang="en-US" sz="3200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76EFB183-97D3-4800-B999-BA38CD9982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28454"/>
          <a:stretch/>
        </p:blipFill>
        <p:spPr>
          <a:xfrm>
            <a:off x="843813" y="3309264"/>
            <a:ext cx="6614733" cy="2900618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8F07287-00AC-4761-9EB9-22DDBD3AD6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33</a:t>
            </a:fld>
            <a:endParaRPr lang="en-US" altLang="zh-TW"/>
          </a:p>
        </p:txBody>
      </p:sp>
      <p:sp>
        <p:nvSpPr>
          <p:cNvPr id="5" name="矩形 6">
            <a:extLst>
              <a:ext uri="{FF2B5EF4-FFF2-40B4-BE49-F238E27FC236}">
                <a16:creationId xmlns:a16="http://schemas.microsoft.com/office/drawing/2014/main" id="{BC9F2C15-86AC-3E8E-4693-76C66086B80D}"/>
              </a:ext>
            </a:extLst>
          </p:cNvPr>
          <p:cNvSpPr/>
          <p:nvPr/>
        </p:nvSpPr>
        <p:spPr bwMode="auto">
          <a:xfrm>
            <a:off x="9154724" y="2283788"/>
            <a:ext cx="190465" cy="19317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6DC4FF-9B31-91CC-405E-7375D08170D9}"/>
              </a:ext>
            </a:extLst>
          </p:cNvPr>
          <p:cNvCxnSpPr/>
          <p:nvPr/>
        </p:nvCxnSpPr>
        <p:spPr bwMode="auto">
          <a:xfrm flipH="1">
            <a:off x="6096000" y="2375326"/>
            <a:ext cx="3067664" cy="174030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1161688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62B46065-0733-419F-82D1-1BE0B4D89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499"/>
            <a:ext cx="12192000" cy="198326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BDEB08D-E566-42FB-8D49-CBA1A11B8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/>
              <a:t>Downloading LLMs (3) – </a:t>
            </a:r>
            <a:r>
              <a:rPr lang="en-US" altLang="zh-TW" sz="3600" dirty="0" err="1"/>
              <a:t>Huggingface</a:t>
            </a:r>
            <a:r>
              <a:rPr lang="en-US" altLang="zh-TW" sz="3600" dirty="0"/>
              <a:t>/Transformers </a:t>
            </a:r>
            <a:endParaRPr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9ABBC9-3391-4CE6-874C-D58364E25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57" y="3609757"/>
            <a:ext cx="11898085" cy="2352641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1600" b="1" dirty="0"/>
              <a:t>Running models hosted on </a:t>
            </a:r>
            <a:r>
              <a:rPr lang="en-US" altLang="zh-TW" sz="1600" b="1" dirty="0" err="1"/>
              <a:t>Huggingface</a:t>
            </a:r>
            <a:r>
              <a:rPr lang="en-US" altLang="zh-TW" sz="1600" dirty="0"/>
              <a:t> (this will save the models inside the </a:t>
            </a:r>
            <a:r>
              <a:rPr lang="en-US" altLang="zh-TW" sz="1600" dirty="0" err="1"/>
              <a:t>Huggingface</a:t>
            </a:r>
            <a:r>
              <a:rPr lang="en-US" altLang="zh-TW" sz="1600" dirty="0"/>
              <a:t> library folder)</a:t>
            </a:r>
            <a:r>
              <a:rPr lang="en-US" altLang="zh-TW" sz="1600" b="1" dirty="0"/>
              <a:t>:</a:t>
            </a:r>
          </a:p>
          <a:p>
            <a:pPr marL="0" indent="0">
              <a:buNone/>
            </a:pPr>
            <a:r>
              <a:rPr lang="en-US" altLang="zh-TW" sz="1600" dirty="0"/>
              <a:t>tokenizer = </a:t>
            </a:r>
            <a:r>
              <a:rPr lang="en-US" altLang="zh-TW" sz="1600" dirty="0" err="1"/>
              <a:t>AutoTokenizer.from_pretrained</a:t>
            </a:r>
            <a:r>
              <a:rPr lang="en-US" altLang="zh-TW" sz="1600" dirty="0"/>
              <a:t>(</a:t>
            </a:r>
            <a:r>
              <a:rPr lang="en-US" altLang="zh-TW" sz="1600" b="1" dirty="0">
                <a:solidFill>
                  <a:srgbClr val="FF0000"/>
                </a:solidFill>
              </a:rPr>
              <a:t>"google/gemma-2-2b-it"</a:t>
            </a:r>
            <a:r>
              <a:rPr lang="en-US" altLang="zh-TW" sz="1600" dirty="0"/>
              <a:t>, </a:t>
            </a:r>
            <a:r>
              <a:rPr lang="en-US" altLang="zh-TW" sz="1600" dirty="0" err="1"/>
              <a:t>trust_remote_code</a:t>
            </a:r>
            <a:r>
              <a:rPr lang="en-US" altLang="zh-TW" sz="1600" dirty="0"/>
              <a:t>=True)</a:t>
            </a:r>
          </a:p>
          <a:p>
            <a:pPr marL="0" indent="0">
              <a:buNone/>
            </a:pPr>
            <a:r>
              <a:rPr lang="en-US" altLang="zh-TW" sz="1600" dirty="0"/>
              <a:t>model = </a:t>
            </a:r>
            <a:r>
              <a:rPr lang="en-US" altLang="zh-TW" sz="1600" dirty="0" err="1"/>
              <a:t>AutoModelForCausalLM.from_pretrained</a:t>
            </a:r>
            <a:r>
              <a:rPr lang="en-US" altLang="zh-TW" sz="1600" dirty="0"/>
              <a:t>(</a:t>
            </a:r>
            <a:r>
              <a:rPr lang="en-US" altLang="zh-TW" sz="1600" b="1" dirty="0">
                <a:solidFill>
                  <a:srgbClr val="FF0000"/>
                </a:solidFill>
              </a:rPr>
              <a:t>"google/gemma-2-2b-it"</a:t>
            </a:r>
            <a:r>
              <a:rPr lang="en-US" altLang="zh-TW" sz="1600" dirty="0"/>
              <a:t>, </a:t>
            </a:r>
            <a:r>
              <a:rPr lang="en-US" altLang="zh-TW" sz="1600" dirty="0" err="1"/>
              <a:t>trust_remote_code</a:t>
            </a:r>
            <a:r>
              <a:rPr lang="en-US" altLang="zh-TW" sz="1600" dirty="0"/>
              <a:t>=True, </a:t>
            </a:r>
            <a:r>
              <a:rPr lang="en-US" altLang="zh-TW" sz="1600" dirty="0" err="1"/>
              <a:t>device_map</a:t>
            </a:r>
            <a:r>
              <a:rPr lang="en-US" altLang="zh-TW" sz="1600" dirty="0"/>
              <a:t>=0)</a:t>
            </a:r>
          </a:p>
          <a:p>
            <a:pPr marL="0" indent="0">
              <a:buNone/>
            </a:pPr>
            <a:endParaRPr lang="en-US" altLang="zh-TW" sz="1600" b="1" dirty="0"/>
          </a:p>
          <a:p>
            <a:pPr marL="0" indent="0">
              <a:buNone/>
            </a:pPr>
            <a:r>
              <a:rPr lang="en-US" altLang="zh-TW" sz="1600" b="1" dirty="0"/>
              <a:t>Running local/downloaded model:</a:t>
            </a:r>
          </a:p>
          <a:p>
            <a:pPr marL="0" indent="0">
              <a:buNone/>
            </a:pPr>
            <a:r>
              <a:rPr lang="en-US" altLang="zh-TW" sz="1600" dirty="0"/>
              <a:t>tokenizer = </a:t>
            </a:r>
            <a:r>
              <a:rPr lang="en-US" altLang="zh-TW" sz="1600" dirty="0" err="1"/>
              <a:t>AutoTokenizer.from_pretrained</a:t>
            </a:r>
            <a:r>
              <a:rPr lang="en-US" altLang="zh-TW" sz="1600" dirty="0"/>
              <a:t>(</a:t>
            </a:r>
            <a:r>
              <a:rPr lang="en-US" altLang="zh-TW" sz="1600" b="1" dirty="0">
                <a:solidFill>
                  <a:srgbClr val="FF0000"/>
                </a:solidFill>
              </a:rPr>
              <a:t>"/home/</a:t>
            </a:r>
            <a:r>
              <a:rPr lang="en-US" altLang="zh-TW" sz="1600" b="1" dirty="0" err="1">
                <a:solidFill>
                  <a:srgbClr val="FF0000"/>
                </a:solidFill>
              </a:rPr>
              <a:t>sean</a:t>
            </a:r>
            <a:r>
              <a:rPr lang="en-US" altLang="zh-TW" sz="1600" b="1" dirty="0">
                <a:solidFill>
                  <a:srgbClr val="FF0000"/>
                </a:solidFill>
              </a:rPr>
              <a:t>/Desktop/</a:t>
            </a:r>
            <a:r>
              <a:rPr lang="en-US" altLang="zh-TW" sz="1600" b="1" dirty="0" err="1">
                <a:solidFill>
                  <a:srgbClr val="FF0000"/>
                </a:solidFill>
              </a:rPr>
              <a:t>qlora</a:t>
            </a:r>
            <a:r>
              <a:rPr lang="en-US" altLang="zh-TW" sz="1600" b="1" dirty="0">
                <a:solidFill>
                  <a:srgbClr val="FF0000"/>
                </a:solidFill>
              </a:rPr>
              <a:t>-main/gemma2-2b-it"</a:t>
            </a:r>
            <a:r>
              <a:rPr lang="en-US" altLang="zh-TW" sz="1600" dirty="0"/>
              <a:t>, </a:t>
            </a:r>
            <a:r>
              <a:rPr lang="en-US" altLang="zh-TW" sz="1600" dirty="0" err="1"/>
              <a:t>trust_remote_code</a:t>
            </a:r>
            <a:r>
              <a:rPr lang="en-US" altLang="zh-TW" sz="1600" dirty="0"/>
              <a:t>=True)</a:t>
            </a:r>
          </a:p>
          <a:p>
            <a:pPr marL="0" indent="0">
              <a:buNone/>
            </a:pPr>
            <a:r>
              <a:rPr lang="en-US" altLang="zh-TW" sz="1600" dirty="0"/>
              <a:t>model = </a:t>
            </a:r>
            <a:r>
              <a:rPr lang="en-US" altLang="zh-TW" sz="1600" dirty="0" err="1"/>
              <a:t>AutoModelForCausalLM.from_pretrained</a:t>
            </a:r>
            <a:r>
              <a:rPr lang="en-US" altLang="zh-TW" sz="1600" dirty="0"/>
              <a:t>(</a:t>
            </a:r>
            <a:r>
              <a:rPr lang="en-US" altLang="zh-TW" sz="1600" b="1" dirty="0">
                <a:solidFill>
                  <a:srgbClr val="FF0000"/>
                </a:solidFill>
              </a:rPr>
              <a:t>"/home/</a:t>
            </a:r>
            <a:r>
              <a:rPr lang="en-US" altLang="zh-TW" sz="1600" b="1" dirty="0" err="1">
                <a:solidFill>
                  <a:srgbClr val="FF0000"/>
                </a:solidFill>
              </a:rPr>
              <a:t>sean</a:t>
            </a:r>
            <a:r>
              <a:rPr lang="en-US" altLang="zh-TW" sz="1600" b="1" dirty="0">
                <a:solidFill>
                  <a:srgbClr val="FF0000"/>
                </a:solidFill>
              </a:rPr>
              <a:t>/Desktop/</a:t>
            </a:r>
            <a:r>
              <a:rPr lang="en-US" altLang="zh-TW" sz="1600" b="1" dirty="0" err="1">
                <a:solidFill>
                  <a:srgbClr val="FF0000"/>
                </a:solidFill>
              </a:rPr>
              <a:t>qlora</a:t>
            </a:r>
            <a:r>
              <a:rPr lang="en-US" altLang="zh-TW" sz="1600" b="1" dirty="0">
                <a:solidFill>
                  <a:srgbClr val="FF0000"/>
                </a:solidFill>
              </a:rPr>
              <a:t>-main/gemma2-2b-it"</a:t>
            </a:r>
            <a:r>
              <a:rPr lang="en-US" altLang="zh-TW" sz="1600" dirty="0"/>
              <a:t>, </a:t>
            </a:r>
            <a:r>
              <a:rPr lang="en-US" altLang="zh-TW" sz="1600" dirty="0" err="1"/>
              <a:t>trust_remote_code</a:t>
            </a:r>
            <a:r>
              <a:rPr lang="en-US" altLang="zh-TW" sz="1600" dirty="0"/>
              <a:t>=True, </a:t>
            </a:r>
            <a:r>
              <a:rPr lang="en-US" altLang="zh-TW" sz="1600" dirty="0" err="1"/>
              <a:t>device_map</a:t>
            </a:r>
            <a:r>
              <a:rPr lang="en-US" altLang="zh-TW" sz="1600" dirty="0"/>
              <a:t>=0)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87E7ED-AF74-4A2C-9CD4-F12703DA8C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34</a:t>
            </a:fld>
            <a:endParaRPr lang="en-US" altLang="zh-TW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E3D1B72-C154-48C4-AB01-F5ACD448C5F6}"/>
              </a:ext>
            </a:extLst>
          </p:cNvPr>
          <p:cNvSpPr/>
          <p:nvPr/>
        </p:nvSpPr>
        <p:spPr bwMode="auto">
          <a:xfrm>
            <a:off x="2057400" y="1379760"/>
            <a:ext cx="228600" cy="26125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63CF985-9748-4561-B5AC-12ADD6DC9748}"/>
              </a:ext>
            </a:extLst>
          </p:cNvPr>
          <p:cNvSpPr txBox="1"/>
          <p:nvPr/>
        </p:nvSpPr>
        <p:spPr>
          <a:xfrm>
            <a:off x="3973287" y="1930381"/>
            <a:ext cx="6727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google/gemma-2-2b-it</a:t>
            </a:r>
            <a:endParaRPr lang="zh-TW" altLang="en-US" dirty="0"/>
          </a:p>
        </p:txBody>
      </p:sp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A5954C03-068E-4AB0-A515-E288D3E9638A}"/>
              </a:ext>
            </a:extLst>
          </p:cNvPr>
          <p:cNvCxnSpPr>
            <a:stCxn id="7" idx="3"/>
            <a:endCxn id="9" idx="1"/>
          </p:cNvCxnSpPr>
          <p:nvPr/>
        </p:nvCxnSpPr>
        <p:spPr bwMode="auto">
          <a:xfrm>
            <a:off x="2286000" y="1510389"/>
            <a:ext cx="1687287" cy="604658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2EFF2A6F-2926-457C-BA43-179DE09BA528}"/>
              </a:ext>
            </a:extLst>
          </p:cNvPr>
          <p:cNvCxnSpPr/>
          <p:nvPr/>
        </p:nvCxnSpPr>
        <p:spPr bwMode="auto">
          <a:xfrm>
            <a:off x="6346371" y="2115047"/>
            <a:ext cx="2612572" cy="1977982"/>
          </a:xfrm>
          <a:prstGeom prst="bentConnector3">
            <a:avLst>
              <a:gd name="adj1" fmla="val 151250"/>
            </a:avLst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2049802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BAA008-29B9-4575-B269-672181A70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Huggingface</a:t>
            </a:r>
            <a:r>
              <a:rPr lang="en-US" altLang="zh-TW" dirty="0"/>
              <a:t> Access Tokens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9BB515-F671-4297-B9C8-7E718D680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Some models on </a:t>
            </a:r>
            <a:r>
              <a:rPr lang="en-US" altLang="zh-TW" sz="2400" dirty="0" err="1"/>
              <a:t>Huggingface</a:t>
            </a:r>
            <a:r>
              <a:rPr lang="en-US" altLang="zh-TW" sz="2400" dirty="0"/>
              <a:t> are gated, meaning you need permission to download them</a:t>
            </a:r>
          </a:p>
          <a:p>
            <a:pPr lvl="1"/>
            <a:r>
              <a:rPr lang="en-US" altLang="zh-TW" sz="2000" dirty="0"/>
              <a:t>Usually all this entails is accepting their license, some models are gated behind a paywall instead</a:t>
            </a:r>
          </a:p>
          <a:p>
            <a:r>
              <a:rPr lang="en-US" altLang="zh-TW" sz="2400" dirty="0"/>
              <a:t>In such cases, you need to provide your </a:t>
            </a:r>
            <a:r>
              <a:rPr lang="en-US" altLang="zh-TW" sz="2400" dirty="0" err="1"/>
              <a:t>Huggingface</a:t>
            </a:r>
            <a:r>
              <a:rPr lang="en-US" altLang="zh-TW" sz="2400" dirty="0"/>
              <a:t> account’s access tokens in order to download the model using methods 2 and 3</a:t>
            </a:r>
          </a:p>
          <a:p>
            <a:pPr lvl="1"/>
            <a:r>
              <a:rPr lang="en-US" altLang="zh-TW" sz="2000" dirty="0"/>
              <a:t>Manually downloading from the webpage while logged in bypasses the need to provide access tokens</a:t>
            </a:r>
            <a:endParaRPr lang="zh-TW" altLang="en-US" sz="2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9511B1-7768-4645-89A4-DAF3746E48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35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844419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BAA008-29B9-4575-B269-672181A70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/>
              <a:t>How to Create Your </a:t>
            </a:r>
            <a:r>
              <a:rPr lang="en-US" altLang="zh-TW" sz="3600" dirty="0" err="1"/>
              <a:t>Huggingface</a:t>
            </a:r>
            <a:r>
              <a:rPr lang="en-US" altLang="zh-TW" sz="3600" dirty="0"/>
              <a:t> Access Tokens</a:t>
            </a:r>
            <a:endParaRPr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9BB515-F671-4297-B9C8-7E718D680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90752"/>
            <a:ext cx="11152717" cy="4757737"/>
          </a:xfrm>
        </p:spPr>
        <p:txBody>
          <a:bodyPr/>
          <a:lstStyle/>
          <a:p>
            <a:r>
              <a:rPr lang="en-US" altLang="zh-TW" sz="2400" dirty="0"/>
              <a:t>Under account profile, find the “Access Tokens” category (you can also get there via Settings)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9511B1-7768-4645-89A4-DAF3746E48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36</a:t>
            </a:fld>
            <a:endParaRPr lang="en-US" altLang="zh-TW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CAC38DF-42ED-419D-ACEC-910F97BA8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138" y="1970149"/>
            <a:ext cx="10101056" cy="447415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8AE1643-9AD0-4D2F-82FC-A3B949AF8C1C}"/>
              </a:ext>
            </a:extLst>
          </p:cNvPr>
          <p:cNvSpPr/>
          <p:nvPr/>
        </p:nvSpPr>
        <p:spPr bwMode="auto">
          <a:xfrm>
            <a:off x="9604274" y="5767248"/>
            <a:ext cx="1457587" cy="25158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051305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BAA008-29B9-4575-B269-672181A70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/>
              <a:t>How to Create Your </a:t>
            </a:r>
            <a:r>
              <a:rPr lang="en-US" altLang="zh-TW" sz="3600" dirty="0" err="1"/>
              <a:t>Huggingface</a:t>
            </a:r>
            <a:r>
              <a:rPr lang="en-US" altLang="zh-TW" sz="3600" dirty="0"/>
              <a:t> Access Tokens</a:t>
            </a:r>
            <a:endParaRPr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9BB515-F671-4297-B9C8-7E718D680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56970"/>
            <a:ext cx="11152717" cy="4757737"/>
          </a:xfrm>
        </p:spPr>
        <p:txBody>
          <a:bodyPr/>
          <a:lstStyle/>
          <a:p>
            <a:r>
              <a:rPr lang="en-US" altLang="zh-TW" sz="2400" dirty="0"/>
              <a:t>Create your token with the desired read/write privilege and copy it for the next step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9511B1-7768-4645-89A4-DAF3746E48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37</a:t>
            </a:fld>
            <a:endParaRPr lang="en-US" altLang="zh-TW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A2900AC-2ACF-49BB-ABC8-16B1A8F1A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27" y="2472883"/>
            <a:ext cx="10676545" cy="288061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8E5030B-892C-440B-AFF1-F5D2EC97EBB2}"/>
              </a:ext>
            </a:extLst>
          </p:cNvPr>
          <p:cNvSpPr/>
          <p:nvPr/>
        </p:nvSpPr>
        <p:spPr bwMode="auto">
          <a:xfrm>
            <a:off x="9870491" y="3165837"/>
            <a:ext cx="1457587" cy="25158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696164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BAA008-29B9-4575-B269-672181A70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/>
              <a:t>How to Provide Your </a:t>
            </a:r>
            <a:r>
              <a:rPr lang="en-US" altLang="zh-TW" sz="3600" dirty="0" err="1"/>
              <a:t>Huggingface</a:t>
            </a:r>
            <a:r>
              <a:rPr lang="en-US" altLang="zh-TW" sz="3600" dirty="0"/>
              <a:t> Access Tokens</a:t>
            </a:r>
            <a:endParaRPr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9BB515-F671-4297-B9C8-7E718D680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400" dirty="0"/>
              <a:t>Method 1: log into </a:t>
            </a:r>
            <a:r>
              <a:rPr lang="en-US" altLang="zh-TW" sz="2400" dirty="0" err="1"/>
              <a:t>huggingface</a:t>
            </a:r>
            <a:r>
              <a:rPr lang="en-US" altLang="zh-TW" sz="2400" dirty="0"/>
              <a:t> in your </a:t>
            </a:r>
            <a:r>
              <a:rPr lang="en-US" altLang="zh-TW" sz="2400" dirty="0" err="1"/>
              <a:t>conda</a:t>
            </a:r>
            <a:r>
              <a:rPr lang="en-US" altLang="zh-TW" sz="2400" dirty="0"/>
              <a:t> environment</a:t>
            </a:r>
          </a:p>
          <a:p>
            <a:endParaRPr lang="en-US" altLang="zh-TW" sz="2400" dirty="0"/>
          </a:p>
          <a:p>
            <a:r>
              <a:rPr lang="en-US" altLang="zh-TW" sz="2400" dirty="0"/>
              <a:t>Install </a:t>
            </a:r>
            <a:r>
              <a:rPr lang="en-US" altLang="zh-TW" sz="2400" dirty="0" err="1"/>
              <a:t>huggingface_hub</a:t>
            </a:r>
            <a:r>
              <a:rPr lang="en-US" altLang="zh-TW" sz="2400" dirty="0"/>
              <a:t> with command line interface</a:t>
            </a:r>
          </a:p>
          <a:p>
            <a:pPr marL="0" indent="0" algn="ctr">
              <a:buNone/>
            </a:pPr>
            <a:r>
              <a:rPr lang="en-US" altLang="zh-TW" sz="2400" dirty="0">
                <a:latin typeface="Consolas" panose="020B0609020204030204" pitchFamily="49" charset="0"/>
              </a:rPr>
              <a:t>pip install -U “</a:t>
            </a:r>
            <a:r>
              <a:rPr lang="en-US" altLang="zh-TW" sz="2400" dirty="0" err="1">
                <a:latin typeface="Consolas" panose="020B0609020204030204" pitchFamily="49" charset="0"/>
              </a:rPr>
              <a:t>huggingface_hub</a:t>
            </a:r>
            <a:r>
              <a:rPr lang="en-US" altLang="zh-TW" sz="2400" dirty="0">
                <a:latin typeface="Consolas" panose="020B0609020204030204" pitchFamily="49" charset="0"/>
              </a:rPr>
              <a:t>[cli]”</a:t>
            </a:r>
          </a:p>
          <a:p>
            <a:pPr marL="0" indent="0">
              <a:buNone/>
            </a:pPr>
            <a:endParaRPr lang="en-US" altLang="zh-TW" sz="2400" dirty="0"/>
          </a:p>
          <a:p>
            <a:r>
              <a:rPr lang="en-US" altLang="zh-TW" sz="2400" dirty="0"/>
              <a:t>Log in using your access token</a:t>
            </a:r>
          </a:p>
          <a:p>
            <a:pPr marL="0" indent="0" algn="ctr">
              <a:buNone/>
            </a:pPr>
            <a:r>
              <a:rPr lang="en-US" altLang="zh-TW" sz="2400" dirty="0" err="1">
                <a:latin typeface="Consolas" panose="020B0609020204030204" pitchFamily="49" charset="0"/>
              </a:rPr>
              <a:t>huggingface</a:t>
            </a:r>
            <a:r>
              <a:rPr lang="en-US" altLang="zh-TW" sz="2400" dirty="0">
                <a:latin typeface="Consolas" panose="020B0609020204030204" pitchFamily="49" charset="0"/>
              </a:rPr>
              <a:t>-cli login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9511B1-7768-4645-89A4-DAF3746E48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38</a:t>
            </a:fld>
            <a:endParaRPr lang="en-US" altLang="zh-TW"/>
          </a:p>
        </p:txBody>
      </p:sp>
      <p:pic>
        <p:nvPicPr>
          <p:cNvPr id="1028" name="Picture 4" descr="token">
            <a:extLst>
              <a:ext uri="{FF2B5EF4-FFF2-40B4-BE49-F238E27FC236}">
                <a16:creationId xmlns:a16="http://schemas.microsoft.com/office/drawing/2014/main" id="{ACC05C6C-54F4-428C-B420-8255D3EAA1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2" r="8849" b="51827"/>
          <a:stretch/>
        </p:blipFill>
        <p:spPr bwMode="auto">
          <a:xfrm>
            <a:off x="429682" y="4592353"/>
            <a:ext cx="11152718" cy="1967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2911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BAA008-29B9-4575-B269-672181A70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/>
              <a:t>How to Provide Your </a:t>
            </a:r>
            <a:r>
              <a:rPr lang="en-US" altLang="zh-TW" sz="3600" dirty="0" err="1"/>
              <a:t>Huggingface</a:t>
            </a:r>
            <a:r>
              <a:rPr lang="en-US" altLang="zh-TW" sz="3600" dirty="0"/>
              <a:t> Access Tokens</a:t>
            </a:r>
            <a:endParaRPr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9BB515-F671-4297-B9C8-7E718D680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400" dirty="0"/>
              <a:t>Method 2: provide your access tokens when you call </a:t>
            </a:r>
            <a:r>
              <a:rPr lang="en-US" altLang="zh-TW" sz="2400" dirty="0" err="1"/>
              <a:t>from_pretrained</a:t>
            </a:r>
            <a:r>
              <a:rPr lang="en-US" altLang="zh-TW" sz="2400" dirty="0"/>
              <a:t>() [the function that pulls the model] </a:t>
            </a:r>
          </a:p>
          <a:p>
            <a:endParaRPr lang="zh-TW" altLang="en-US" sz="2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9511B1-7768-4645-89A4-DAF3746E48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39</a:t>
            </a:fld>
            <a:endParaRPr lang="en-US" altLang="zh-TW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15D7303-149D-415D-BF2F-6D9B00A2C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32" y="2887801"/>
            <a:ext cx="10309561" cy="186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034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89982" y="2584703"/>
            <a:ext cx="9514821" cy="1758697"/>
          </a:xfrm>
        </p:spPr>
        <p:txBody>
          <a:bodyPr/>
          <a:lstStyle/>
          <a:p>
            <a:r>
              <a:rPr lang="en-US" altLang="zh-TW" sz="5400" dirty="0"/>
              <a:t>Foundations of LLMs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7784011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E9F14F84-D8FE-4F41-9BC7-0D212AAA4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140" y="1631308"/>
            <a:ext cx="11371768" cy="3172185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DE8019B-8329-43F1-98E0-F52C5855B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/>
              <a:t>Transformers Example: Imports + Model Loading</a:t>
            </a:r>
            <a:endParaRPr lang="zh-TW" altLang="en-US" sz="36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95EEFDF-C76B-446B-A32B-480740EB0F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40</a:t>
            </a:fld>
            <a:endParaRPr lang="en-US" altLang="zh-TW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A16218-0628-F8A6-4B61-26AD49EF79DD}"/>
              </a:ext>
            </a:extLst>
          </p:cNvPr>
          <p:cNvSpPr txBox="1"/>
          <p:nvPr/>
        </p:nvSpPr>
        <p:spPr>
          <a:xfrm>
            <a:off x="4079439" y="4802011"/>
            <a:ext cx="768076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Replace “google/…” with the path to the folder containing your LLM if you want to load your model + tokenizer from local file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B9864E9A-A9B8-16A0-D7E7-9A1B45A75D7C}"/>
              </a:ext>
            </a:extLst>
          </p:cNvPr>
          <p:cNvSpPr/>
          <p:nvPr/>
        </p:nvSpPr>
        <p:spPr bwMode="auto">
          <a:xfrm>
            <a:off x="4988690" y="2835797"/>
            <a:ext cx="351770" cy="472997"/>
          </a:xfrm>
          <a:prstGeom prst="rightBrace">
            <a:avLst>
              <a:gd name="adj1" fmla="val 27035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C4046A0-4CC6-4EB2-BF37-694E10E2A926}"/>
              </a:ext>
            </a:extLst>
          </p:cNvPr>
          <p:cNvSpPr txBox="1"/>
          <p:nvPr/>
        </p:nvSpPr>
        <p:spPr>
          <a:xfrm>
            <a:off x="3104694" y="6038507"/>
            <a:ext cx="6151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Source code: </a:t>
            </a:r>
            <a:r>
              <a:rPr lang="zh-TW" altLang="en-US" dirty="0"/>
              <a:t>inference_transformers.py</a:t>
            </a: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87C4380D-91C7-4359-8D9E-9F6F7663D4F2}"/>
              </a:ext>
            </a:extLst>
          </p:cNvPr>
          <p:cNvSpPr txBox="1"/>
          <p:nvPr/>
        </p:nvSpPr>
        <p:spPr>
          <a:xfrm>
            <a:off x="5340459" y="2622205"/>
            <a:ext cx="60895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your system doesn’t support P2P GPU communication or InfiniBand (IB), set these environment variables otherwise your program may crash</a:t>
            </a:r>
          </a:p>
        </p:txBody>
      </p:sp>
    </p:spTree>
    <p:extLst>
      <p:ext uri="{BB962C8B-B14F-4D97-AF65-F5344CB8AC3E}">
        <p14:creationId xmlns:p14="http://schemas.microsoft.com/office/powerpoint/2010/main" val="2533271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89982" y="2584703"/>
            <a:ext cx="10868618" cy="1758697"/>
          </a:xfrm>
        </p:spPr>
        <p:txBody>
          <a:bodyPr/>
          <a:lstStyle/>
          <a:p>
            <a:r>
              <a:rPr lang="en-US" altLang="zh-TW" sz="5400" dirty="0"/>
              <a:t>LLM Deployment Using Transformers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6153653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B41038-3836-410E-AE8B-13EC98E77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Inferencing with Transformers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AAA527-DEAF-43DF-8E1A-96FA9DA1F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Now that we have loaded our model, we can proceed to inferencing</a:t>
            </a:r>
          </a:p>
          <a:p>
            <a:r>
              <a:rPr lang="en-US" altLang="zh-TW" dirty="0"/>
              <a:t>Five main steps: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dirty="0"/>
              <a:t>Generation configuration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dirty="0"/>
              <a:t>Query formatting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dirty="0"/>
              <a:t>Tokenize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dirty="0"/>
              <a:t>Generate/inference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dirty="0"/>
              <a:t>Decode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F69DE00-BA0E-48C1-B2C0-F81877A9E9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42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820295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E8019B-8329-43F1-98E0-F52C5855B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133" y="0"/>
            <a:ext cx="11159067" cy="908548"/>
          </a:xfrm>
        </p:spPr>
        <p:txBody>
          <a:bodyPr/>
          <a:lstStyle/>
          <a:p>
            <a:r>
              <a:rPr lang="en-US" altLang="zh-TW" sz="2400" dirty="0"/>
              <a:t>Inference Code Example (modified inference_transformers.py to fit on screen)</a:t>
            </a:r>
            <a:endParaRPr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95EEFDF-C76B-446B-A32B-480740EB0F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43</a:t>
            </a:fld>
            <a:endParaRPr lang="en-US" altLang="zh-TW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4F060E3-C4DA-47BC-915F-490C7B71F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69207" y="612549"/>
            <a:ext cx="8253585" cy="5847649"/>
          </a:xfr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1E9D2F-7045-F7B0-A52F-0FD9C38C0094}"/>
              </a:ext>
            </a:extLst>
          </p:cNvPr>
          <p:cNvCxnSpPr/>
          <p:nvPr/>
        </p:nvCxnSpPr>
        <p:spPr bwMode="auto">
          <a:xfrm flipH="1">
            <a:off x="3840480" y="2613414"/>
            <a:ext cx="102058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E64D6D8-B5FF-42A8-0D9F-35763713585B}"/>
              </a:ext>
            </a:extLst>
          </p:cNvPr>
          <p:cNvSpPr txBox="1"/>
          <p:nvPr/>
        </p:nvSpPr>
        <p:spPr>
          <a:xfrm>
            <a:off x="4861068" y="2428748"/>
            <a:ext cx="533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Sets the maximum length of the LLM’s response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F8E9CD-8471-3198-9A15-3DED2A6D7B58}"/>
              </a:ext>
            </a:extLst>
          </p:cNvPr>
          <p:cNvCxnSpPr/>
          <p:nvPr/>
        </p:nvCxnSpPr>
        <p:spPr bwMode="auto">
          <a:xfrm flipH="1">
            <a:off x="6045855" y="3933886"/>
            <a:ext cx="102058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D6C4C76-CB00-BDBD-1D77-8EF4FA6B92AA}"/>
              </a:ext>
            </a:extLst>
          </p:cNvPr>
          <p:cNvSpPr txBox="1"/>
          <p:nvPr/>
        </p:nvSpPr>
        <p:spPr>
          <a:xfrm>
            <a:off x="7066443" y="3610720"/>
            <a:ext cx="5005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Generate a new chat session + specify whom (system/user/LLM) this string belongs to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0E9EB4E-5EF3-100C-F657-1601685219A0}"/>
              </a:ext>
            </a:extLst>
          </p:cNvPr>
          <p:cNvCxnSpPr/>
          <p:nvPr/>
        </p:nvCxnSpPr>
        <p:spPr bwMode="auto">
          <a:xfrm flipH="1">
            <a:off x="5075412" y="4684934"/>
            <a:ext cx="102058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F8399E5-FD1A-0F44-F4E3-ABA9E3163E4B}"/>
              </a:ext>
            </a:extLst>
          </p:cNvPr>
          <p:cNvSpPr txBox="1"/>
          <p:nvPr/>
        </p:nvSpPr>
        <p:spPr>
          <a:xfrm>
            <a:off x="6096000" y="4500268"/>
            <a:ext cx="533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Tokenize: convert chat log (string) to tokens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02C1C86-040F-1ED0-EE33-2CC061F2611B}"/>
              </a:ext>
            </a:extLst>
          </p:cNvPr>
          <p:cNvCxnSpPr/>
          <p:nvPr/>
        </p:nvCxnSpPr>
        <p:spPr bwMode="auto">
          <a:xfrm flipH="1">
            <a:off x="5075412" y="5375406"/>
            <a:ext cx="102058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A9E489F-B12E-87C9-0F3E-D280F204CA5B}"/>
              </a:ext>
            </a:extLst>
          </p:cNvPr>
          <p:cNvSpPr txBox="1"/>
          <p:nvPr/>
        </p:nvSpPr>
        <p:spPr>
          <a:xfrm>
            <a:off x="6096000" y="5190740"/>
            <a:ext cx="533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Inference step (output is tokens)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5BF9D11-00A0-B427-AE7E-1850C6126188}"/>
              </a:ext>
            </a:extLst>
          </p:cNvPr>
          <p:cNvCxnSpPr/>
          <p:nvPr/>
        </p:nvCxnSpPr>
        <p:spPr bwMode="auto">
          <a:xfrm flipH="1">
            <a:off x="7198196" y="5987955"/>
            <a:ext cx="102058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964BCDF-5B1C-D9DF-FED8-448471E5E916}"/>
              </a:ext>
            </a:extLst>
          </p:cNvPr>
          <p:cNvSpPr txBox="1"/>
          <p:nvPr/>
        </p:nvSpPr>
        <p:spPr>
          <a:xfrm>
            <a:off x="8218784" y="5803289"/>
            <a:ext cx="533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 Convert output tokens to string</a:t>
            </a:r>
          </a:p>
        </p:txBody>
      </p:sp>
      <p:cxnSp>
        <p:nvCxnSpPr>
          <p:cNvPr id="18" name="Straight Arrow Connector 4">
            <a:extLst>
              <a:ext uri="{FF2B5EF4-FFF2-40B4-BE49-F238E27FC236}">
                <a16:creationId xmlns:a16="http://schemas.microsoft.com/office/drawing/2014/main" id="{D3C44B8F-D5E8-4338-B98B-CBAD2E82F205}"/>
              </a:ext>
            </a:extLst>
          </p:cNvPr>
          <p:cNvCxnSpPr/>
          <p:nvPr/>
        </p:nvCxnSpPr>
        <p:spPr bwMode="auto">
          <a:xfrm flipH="1">
            <a:off x="3840480" y="1740326"/>
            <a:ext cx="102058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TextBox 6">
            <a:extLst>
              <a:ext uri="{FF2B5EF4-FFF2-40B4-BE49-F238E27FC236}">
                <a16:creationId xmlns:a16="http://schemas.microsoft.com/office/drawing/2014/main" id="{53774B65-1D86-4F58-B589-210B578449F6}"/>
              </a:ext>
            </a:extLst>
          </p:cNvPr>
          <p:cNvSpPr txBox="1"/>
          <p:nvPr/>
        </p:nvSpPr>
        <p:spPr>
          <a:xfrm>
            <a:off x="4861068" y="1555660"/>
            <a:ext cx="6729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Set temperature to 0 (or </a:t>
            </a:r>
            <a:r>
              <a:rPr lang="en-US" dirty="0" err="1"/>
              <a:t>do_sample</a:t>
            </a:r>
            <a:r>
              <a:rPr lang="en-US" dirty="0"/>
              <a:t> to False) for deterministic outputs</a:t>
            </a:r>
          </a:p>
        </p:txBody>
      </p:sp>
      <p:cxnSp>
        <p:nvCxnSpPr>
          <p:cNvPr id="21" name="Straight Arrow Connector 4">
            <a:extLst>
              <a:ext uri="{FF2B5EF4-FFF2-40B4-BE49-F238E27FC236}">
                <a16:creationId xmlns:a16="http://schemas.microsoft.com/office/drawing/2014/main" id="{0656C3A5-E513-4A25-9837-C9A95D9E5932}"/>
              </a:ext>
            </a:extLst>
          </p:cNvPr>
          <p:cNvCxnSpPr/>
          <p:nvPr/>
        </p:nvCxnSpPr>
        <p:spPr bwMode="auto">
          <a:xfrm flipH="1">
            <a:off x="3840480" y="2300515"/>
            <a:ext cx="102058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Box 6">
            <a:extLst>
              <a:ext uri="{FF2B5EF4-FFF2-40B4-BE49-F238E27FC236}">
                <a16:creationId xmlns:a16="http://schemas.microsoft.com/office/drawing/2014/main" id="{E4A2EC0C-02A1-4C59-B369-AE029FF17464}"/>
              </a:ext>
            </a:extLst>
          </p:cNvPr>
          <p:cNvSpPr txBox="1"/>
          <p:nvPr/>
        </p:nvSpPr>
        <p:spPr>
          <a:xfrm>
            <a:off x="4861068" y="2115849"/>
            <a:ext cx="6899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Beam search setting: &gt;1 for less randomness, ==1 for creativity</a:t>
            </a:r>
          </a:p>
        </p:txBody>
      </p:sp>
    </p:spTree>
    <p:extLst>
      <p:ext uri="{BB962C8B-B14F-4D97-AF65-F5344CB8AC3E}">
        <p14:creationId xmlns:p14="http://schemas.microsoft.com/office/powerpoint/2010/main" val="31672026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ED0E9C-7962-4ABB-BF57-6AE311EF7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Inference Code Example: Output (inference_transformers.py)</a:t>
            </a:r>
            <a:endParaRPr lang="zh-TW" altLang="en-US" sz="2800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DE533C1-224B-4D7D-BD30-CB323C8C7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6483" y="1158182"/>
            <a:ext cx="10320996" cy="4585296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C22A2D-C94A-4690-872F-40471C49EA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44</a:t>
            </a:fld>
            <a:endParaRPr lang="en-US" altLang="zh-TW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A9C9E12-11E8-4F6A-8B52-98BA130B3443}"/>
              </a:ext>
            </a:extLst>
          </p:cNvPr>
          <p:cNvSpPr txBox="1"/>
          <p:nvPr/>
        </p:nvSpPr>
        <p:spPr>
          <a:xfrm>
            <a:off x="1504709" y="5926238"/>
            <a:ext cx="8993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This query exposes the older model’s outdated knowledge base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739565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89982" y="2584703"/>
            <a:ext cx="10032347" cy="1758697"/>
          </a:xfrm>
        </p:spPr>
        <p:txBody>
          <a:bodyPr/>
          <a:lstStyle/>
          <a:p>
            <a:r>
              <a:rPr lang="en-US" altLang="zh-TW" sz="5400" dirty="0"/>
              <a:t>LLM Deployment Alternatives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41165440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47ACD0-2D96-471D-A96A-B7AEBEC91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LLM Deployment Tools</a:t>
            </a:r>
            <a:endParaRPr lang="zh-TW" alt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4D3CA43E-5898-4D19-BC8D-E09F3CAD33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825331"/>
              </p:ext>
            </p:extLst>
          </p:nvPr>
        </p:nvGraphicFramePr>
        <p:xfrm>
          <a:off x="733064" y="1457960"/>
          <a:ext cx="10725872" cy="3942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81468">
                  <a:extLst>
                    <a:ext uri="{9D8B030D-6E8A-4147-A177-3AD203B41FA5}">
                      <a16:colId xmlns:a16="http://schemas.microsoft.com/office/drawing/2014/main" val="922997739"/>
                    </a:ext>
                  </a:extLst>
                </a:gridCol>
                <a:gridCol w="2681468">
                  <a:extLst>
                    <a:ext uri="{9D8B030D-6E8A-4147-A177-3AD203B41FA5}">
                      <a16:colId xmlns:a16="http://schemas.microsoft.com/office/drawing/2014/main" val="4285946544"/>
                    </a:ext>
                  </a:extLst>
                </a:gridCol>
                <a:gridCol w="2681468">
                  <a:extLst>
                    <a:ext uri="{9D8B030D-6E8A-4147-A177-3AD203B41FA5}">
                      <a16:colId xmlns:a16="http://schemas.microsoft.com/office/drawing/2014/main" val="3443379100"/>
                    </a:ext>
                  </a:extLst>
                </a:gridCol>
                <a:gridCol w="2681468">
                  <a:extLst>
                    <a:ext uri="{9D8B030D-6E8A-4147-A177-3AD203B41FA5}">
                      <a16:colId xmlns:a16="http://schemas.microsoft.com/office/drawing/2014/main" val="68184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i="0" dirty="0">
                          <a:effectLst/>
                        </a:rPr>
                        <a:t>Feature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effectLst/>
                        </a:rPr>
                        <a:t>Transformers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 i="0" dirty="0" err="1">
                          <a:effectLst/>
                        </a:rPr>
                        <a:t>Ollama</a:t>
                      </a:r>
                      <a:endParaRPr lang="en-US" b="1" i="0" dirty="0">
                        <a:effectLst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effectLst/>
                        </a:rPr>
                        <a:t>LM Studio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3285794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>
                          <a:effectLst/>
                        </a:rPr>
                        <a:t>Primary Use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Running, fine-tuning, and deploying LLMs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Local, easy-to-use deployment of LLMs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Local LLMs with GUI-based interaction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2512805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>
                          <a:effectLst/>
                        </a:rPr>
                        <a:t>User Interface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Python code (CLI/Script-based)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CLI-based, simple for local models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GUI-based, user-friendly for local use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2299883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>
                          <a:effectLst/>
                        </a:rPr>
                        <a:t>Hardware Requirements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Flexible (depends on model)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Light-weight, works on most systems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Local models (limited by hardware)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2642354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>
                          <a:effectLst/>
                        </a:rPr>
                        <a:t>Deployment Scale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Small to large-scale (with proper setup)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Small to medium-scale (local use)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Personal or small-scale deployment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3702005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>
                          <a:effectLst/>
                        </a:rPr>
                        <a:t>Target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Flexibility and ease of use for researchers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Simplicity and accessibility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Simplicity, local deployment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4011335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/>
                        <a:t>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0770114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FC5519-21F1-4BA3-917E-36DF6B05FE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46</a:t>
            </a:fld>
            <a:endParaRPr lang="en-US" altLang="zh-TW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7124B65-EB53-4506-8C0B-A99985B05E0F}"/>
              </a:ext>
            </a:extLst>
          </p:cNvPr>
          <p:cNvSpPr txBox="1"/>
          <p:nvPr/>
        </p:nvSpPr>
        <p:spPr>
          <a:xfrm>
            <a:off x="601133" y="5686792"/>
            <a:ext cx="111590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Out of all the deployment options, transformers is the </a:t>
            </a:r>
            <a:r>
              <a:rPr lang="en-US" altLang="zh-TW" b="1" dirty="0"/>
              <a:t>slowest</a:t>
            </a:r>
            <a:r>
              <a:rPr lang="en-US" altLang="zh-TW" dirty="0"/>
              <a:t>, transformers is mostly intended for development and not deployment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7092171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8D673D-255F-4A2E-81FA-C173B4727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Ollama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C88F0B-7AEA-483A-859E-EB9851F89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Great tool for hosting LLMs locally</a:t>
            </a:r>
          </a:p>
          <a:p>
            <a:r>
              <a:rPr lang="en-US" altLang="zh-TW" sz="2400" dirty="0"/>
              <a:t>Based on llama.cpp – optimized for speed</a:t>
            </a:r>
          </a:p>
          <a:p>
            <a:r>
              <a:rPr lang="en-US" altLang="zh-TW" sz="2400" dirty="0"/>
              <a:t>Works on Linux, Windows, macOS</a:t>
            </a:r>
          </a:p>
          <a:p>
            <a:r>
              <a:rPr lang="en-US" altLang="zh-TW" sz="2400" dirty="0"/>
              <a:t>Supports a wide variety of models – if you can’t find the model you are looking for, you can import your own model (in GGUF format)</a:t>
            </a:r>
            <a:endParaRPr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9EA638-CFA3-4478-867E-3C5CD5187D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47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212814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39A7E7-E246-4868-B543-5BA47755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Setting Up </a:t>
            </a:r>
            <a:r>
              <a:rPr lang="en-US" altLang="zh-TW" dirty="0" err="1"/>
              <a:t>Ollama</a:t>
            </a:r>
            <a:r>
              <a:rPr lang="en-US" altLang="zh-TW" dirty="0"/>
              <a:t> (Linux)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B6547DA-8D1F-4BFC-BB41-A4D9A8089A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48</a:t>
            </a:fld>
            <a:endParaRPr lang="en-US" altLang="zh-TW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A960110-F8BC-4990-B48F-39FF6DE2EC2B}"/>
              </a:ext>
            </a:extLst>
          </p:cNvPr>
          <p:cNvSpPr txBox="1"/>
          <p:nvPr/>
        </p:nvSpPr>
        <p:spPr>
          <a:xfrm>
            <a:off x="601133" y="1796533"/>
            <a:ext cx="672737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/>
              <a:t>curl -fsSL https://ollama.com/install.sh | sh</a:t>
            </a:r>
            <a:endParaRPr lang="en-US" altLang="zh-TW" sz="2000" dirty="0"/>
          </a:p>
          <a:p>
            <a:endParaRPr lang="en-US" altLang="zh-TW" sz="2000" dirty="0"/>
          </a:p>
          <a:p>
            <a:r>
              <a:rPr lang="en-US" altLang="zh-TW" sz="2000" b="1" dirty="0"/>
              <a:t>Downloading a model:</a:t>
            </a:r>
          </a:p>
          <a:p>
            <a:r>
              <a:rPr lang="en-US" altLang="zh-TW" sz="2000" dirty="0" err="1"/>
              <a:t>ollama</a:t>
            </a:r>
            <a:r>
              <a:rPr lang="en-US" altLang="zh-TW" sz="2000" dirty="0"/>
              <a:t> pull gemma3:1b-it-qat</a:t>
            </a:r>
          </a:p>
          <a:p>
            <a:endParaRPr lang="en-US" altLang="zh-TW" sz="2000" dirty="0"/>
          </a:p>
          <a:p>
            <a:r>
              <a:rPr lang="en-US" altLang="zh-TW" sz="2000" b="1" dirty="0"/>
              <a:t>Running a model:</a:t>
            </a:r>
          </a:p>
          <a:p>
            <a:r>
              <a:rPr lang="en-US" altLang="zh-TW" sz="2000" dirty="0" err="1"/>
              <a:t>ollama</a:t>
            </a:r>
            <a:r>
              <a:rPr lang="en-US" altLang="zh-TW" sz="2000" dirty="0"/>
              <a:t> run gemma3:1b-it-qat</a:t>
            </a:r>
          </a:p>
          <a:p>
            <a:endParaRPr lang="en-US" altLang="zh-TW" sz="2000" dirty="0"/>
          </a:p>
          <a:p>
            <a:r>
              <a:rPr lang="en-US" altLang="zh-TW" sz="2000" b="1" dirty="0"/>
              <a:t>Print out all available (downloaded) models</a:t>
            </a:r>
          </a:p>
          <a:p>
            <a:r>
              <a:rPr lang="en-US" altLang="zh-TW" sz="2000" dirty="0" err="1"/>
              <a:t>ollama</a:t>
            </a:r>
            <a:r>
              <a:rPr lang="en-US" altLang="zh-TW" sz="2000" dirty="0"/>
              <a:t> list</a:t>
            </a:r>
          </a:p>
          <a:p>
            <a:endParaRPr lang="en-US" altLang="zh-TW" sz="20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3BBBABE-2EC1-4F50-A410-B4AFF99D7D56}"/>
              </a:ext>
            </a:extLst>
          </p:cNvPr>
          <p:cNvSpPr txBox="1"/>
          <p:nvPr/>
        </p:nvSpPr>
        <p:spPr>
          <a:xfrm>
            <a:off x="601133" y="1427201"/>
            <a:ext cx="67273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/>
              <a:t>Installation:</a:t>
            </a:r>
            <a:endParaRPr lang="zh-TW" altLang="en-US" sz="2000" b="1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03644A3-B44E-421C-89A8-2DAE21590E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2"/>
          <a:stretch/>
        </p:blipFill>
        <p:spPr>
          <a:xfrm>
            <a:off x="6141592" y="1061702"/>
            <a:ext cx="5618608" cy="476383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29B155D0-CC30-4D5E-BE20-9638BA079AA7}"/>
              </a:ext>
            </a:extLst>
          </p:cNvPr>
          <p:cNvSpPr txBox="1"/>
          <p:nvPr/>
        </p:nvSpPr>
        <p:spPr>
          <a:xfrm>
            <a:off x="6141592" y="5853376"/>
            <a:ext cx="5618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A non-exhaustive list of readily available models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019528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39A7E7-E246-4868-B543-5BA47755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Setting Up </a:t>
            </a:r>
            <a:r>
              <a:rPr lang="en-US" altLang="zh-TW" dirty="0" err="1"/>
              <a:t>Ollama</a:t>
            </a:r>
            <a:r>
              <a:rPr lang="en-US" altLang="zh-TW" dirty="0"/>
              <a:t> (Windows)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B6547DA-8D1F-4BFC-BB41-A4D9A8089A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49</a:t>
            </a:fld>
            <a:endParaRPr lang="en-US" altLang="zh-TW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9B155D0-CC30-4D5E-BE20-9638BA079AA7}"/>
              </a:ext>
            </a:extLst>
          </p:cNvPr>
          <p:cNvSpPr txBox="1"/>
          <p:nvPr/>
        </p:nvSpPr>
        <p:spPr>
          <a:xfrm>
            <a:off x="1363507" y="5960924"/>
            <a:ext cx="9634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A straightforward installer is available for Windows (simply download and run)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6FEE0F7-7866-45F5-AD4B-5523F7FEF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995" y="1113581"/>
            <a:ext cx="7409341" cy="463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28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7425AA-414D-4BF7-95B1-2DA2B8AF9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Comparison With CNN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89610F-EEEB-4B53-BC30-629CB9309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/>
              <a:t>CNN steps: convert image to matrix → inference → f(output) </a:t>
            </a:r>
          </a:p>
          <a:p>
            <a:pPr lvl="1"/>
            <a:r>
              <a:rPr lang="en-US" altLang="zh-TW" sz="1600" dirty="0"/>
              <a:t>Function f can be argmax for classification, for example</a:t>
            </a:r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16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r>
              <a:rPr lang="en-US" altLang="zh-TW" sz="2000" dirty="0"/>
              <a:t>LLM steps: tokenize (string to token) → inference (generate) → decode (token to string)</a:t>
            </a:r>
          </a:p>
          <a:p>
            <a:pPr lvl="1"/>
            <a:r>
              <a:rPr lang="en-US" altLang="zh-TW" sz="1800" b="1" dirty="0"/>
              <a:t>Tokenization example:</a:t>
            </a:r>
          </a:p>
          <a:p>
            <a:pPr marL="57150" indent="0" algn="ctr">
              <a:buNone/>
            </a:pPr>
            <a:r>
              <a:rPr lang="en-US" altLang="zh-TW" sz="1600" dirty="0"/>
              <a:t>"</a:t>
            </a:r>
            <a:r>
              <a:rPr lang="en-US" altLang="zh-TW" sz="1600" dirty="0" err="1"/>
              <a:t>ChatGPT</a:t>
            </a:r>
            <a:r>
              <a:rPr lang="en-US" altLang="zh-TW" sz="1600" dirty="0"/>
              <a:t> is amazing!" → ['Chat', 'G', 'PT', ' is', ' amazing', '!’] → [12345, 678, 91011, 314, 56789, 42]</a:t>
            </a:r>
          </a:p>
          <a:p>
            <a:endParaRPr lang="zh-TW" altLang="en-US" sz="2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A9313BE-FE41-4E73-8C4A-A446E7B086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5</a:t>
            </a:fld>
            <a:endParaRPr lang="en-US" altLang="zh-TW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23E5D0-68C9-28FB-9FF4-CDF0090ED226}"/>
              </a:ext>
            </a:extLst>
          </p:cNvPr>
          <p:cNvSpPr/>
          <p:nvPr/>
        </p:nvSpPr>
        <p:spPr bwMode="auto">
          <a:xfrm>
            <a:off x="6406839" y="2455607"/>
            <a:ext cx="1138576" cy="113857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CNN</a:t>
            </a:r>
          </a:p>
        </p:txBody>
      </p:sp>
      <p:pic>
        <p:nvPicPr>
          <p:cNvPr id="1026" name="Picture 2" descr="Free Images : nature, puppy, pet, nose, golden retriever, snout ...">
            <a:extLst>
              <a:ext uri="{FF2B5EF4-FFF2-40B4-BE49-F238E27FC236}">
                <a16:creationId xmlns:a16="http://schemas.microsoft.com/office/drawing/2014/main" id="{67686D0D-8857-3D7B-32BD-7AE8F7E1C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49" y="2359742"/>
            <a:ext cx="2009512" cy="132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D42A70-0782-47C6-BBEE-FC142D364C2D}"/>
                  </a:ext>
                </a:extLst>
              </p:cNvPr>
              <p:cNvSpPr txBox="1"/>
              <p:nvPr/>
            </p:nvSpPr>
            <p:spPr>
              <a:xfrm>
                <a:off x="3721511" y="2473305"/>
                <a:ext cx="1255578" cy="846963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D42A70-0782-47C6-BBEE-FC142D364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1511" y="2473305"/>
                <a:ext cx="1255578" cy="8469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9D36FEA-3D21-A73B-8ABD-651950C35A0A}"/>
                  </a:ext>
                </a:extLst>
              </p:cNvPr>
              <p:cNvSpPr txBox="1"/>
              <p:nvPr/>
            </p:nvSpPr>
            <p:spPr>
              <a:xfrm>
                <a:off x="3873911" y="2625705"/>
                <a:ext cx="1255578" cy="846963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9D36FEA-3D21-A73B-8ABD-651950C35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911" y="2625705"/>
                <a:ext cx="1255578" cy="8469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58FA88-D50A-2CA7-AC03-EE874AC02D9B}"/>
                  </a:ext>
                </a:extLst>
              </p:cNvPr>
              <p:cNvSpPr txBox="1"/>
              <p:nvPr/>
            </p:nvSpPr>
            <p:spPr>
              <a:xfrm>
                <a:off x="4026311" y="2778105"/>
                <a:ext cx="1255578" cy="846963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58FA88-D50A-2CA7-AC03-EE874AC02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311" y="2778105"/>
                <a:ext cx="1255578" cy="8469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476D16-16DB-E158-4C77-3CC0104A3FBC}"/>
                  </a:ext>
                </a:extLst>
              </p:cNvPr>
              <p:cNvSpPr txBox="1"/>
              <p:nvPr/>
            </p:nvSpPr>
            <p:spPr>
              <a:xfrm>
                <a:off x="8517194" y="2770911"/>
                <a:ext cx="125557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476D16-16DB-E158-4C77-3CC0104A3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7194" y="2770911"/>
                <a:ext cx="125557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7006C2-CADA-B3BE-F508-17E84D01E037}"/>
              </a:ext>
            </a:extLst>
          </p:cNvPr>
          <p:cNvCxnSpPr/>
          <p:nvPr/>
        </p:nvCxnSpPr>
        <p:spPr bwMode="auto">
          <a:xfrm>
            <a:off x="2955577" y="2955577"/>
            <a:ext cx="58403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49A527-BF0E-6A0E-4C0D-EE71F0F83276}"/>
              </a:ext>
            </a:extLst>
          </p:cNvPr>
          <p:cNvCxnSpPr/>
          <p:nvPr/>
        </p:nvCxnSpPr>
        <p:spPr bwMode="auto">
          <a:xfrm>
            <a:off x="5563092" y="2955577"/>
            <a:ext cx="58403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945D407-4441-EBAF-8A1E-2653EC8A1F6C}"/>
              </a:ext>
            </a:extLst>
          </p:cNvPr>
          <p:cNvCxnSpPr/>
          <p:nvPr/>
        </p:nvCxnSpPr>
        <p:spPr bwMode="auto">
          <a:xfrm>
            <a:off x="7793049" y="2955577"/>
            <a:ext cx="58403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585A7D0-3D2D-27F6-F730-51597D6D5375}"/>
              </a:ext>
            </a:extLst>
          </p:cNvPr>
          <p:cNvSpPr txBox="1"/>
          <p:nvPr/>
        </p:nvSpPr>
        <p:spPr>
          <a:xfrm>
            <a:off x="5342958" y="2473305"/>
            <a:ext cx="102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matmul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9FA7A6-45FC-84D1-E940-73429E042451}"/>
              </a:ext>
            </a:extLst>
          </p:cNvPr>
          <p:cNvSpPr txBox="1"/>
          <p:nvPr/>
        </p:nvSpPr>
        <p:spPr>
          <a:xfrm>
            <a:off x="429683" y="5772082"/>
            <a:ext cx="1893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“How are you?”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DEEDA3-4907-70D9-2F85-FA14FDCBFC8A}"/>
                  </a:ext>
                </a:extLst>
              </p:cNvPr>
              <p:cNvSpPr txBox="1"/>
              <p:nvPr/>
            </p:nvSpPr>
            <p:spPr>
              <a:xfrm>
                <a:off x="3141899" y="5760285"/>
                <a:ext cx="125557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𝑒𝑜𝑠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DEEDA3-4907-70D9-2F85-FA14FDCBF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1899" y="5760285"/>
                <a:ext cx="1255578" cy="369332"/>
              </a:xfrm>
              <a:prstGeom prst="rect">
                <a:avLst/>
              </a:prstGeom>
              <a:blipFill>
                <a:blip r:embed="rId5"/>
                <a:stretch>
                  <a:fillRect r="-67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14AFFD06-8E08-162A-FB47-059EE46883DD}"/>
              </a:ext>
            </a:extLst>
          </p:cNvPr>
          <p:cNvSpPr/>
          <p:nvPr/>
        </p:nvSpPr>
        <p:spPr bwMode="auto">
          <a:xfrm>
            <a:off x="5407503" y="5468700"/>
            <a:ext cx="1044677" cy="96226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LLM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52EEB62-E5CD-C717-AB23-AEF7BCB30085}"/>
                  </a:ext>
                </a:extLst>
              </p:cNvPr>
              <p:cNvSpPr txBox="1"/>
              <p:nvPr/>
            </p:nvSpPr>
            <p:spPr>
              <a:xfrm>
                <a:off x="7366455" y="5772082"/>
                <a:ext cx="125557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𝑒𝑜𝑠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52EEB62-E5CD-C717-AB23-AEF7BCB30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455" y="5772082"/>
                <a:ext cx="1255578" cy="369332"/>
              </a:xfrm>
              <a:prstGeom prst="rect">
                <a:avLst/>
              </a:prstGeom>
              <a:blipFill>
                <a:blip r:embed="rId6"/>
                <a:stretch>
                  <a:fillRect r="-67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2EEFC98A-A28E-7D70-D896-49DA82ED53BF}"/>
              </a:ext>
            </a:extLst>
          </p:cNvPr>
          <p:cNvSpPr txBox="1"/>
          <p:nvPr/>
        </p:nvSpPr>
        <p:spPr>
          <a:xfrm>
            <a:off x="9536308" y="5772082"/>
            <a:ext cx="1893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“I’m doing great”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71CE0F-8BFD-62E1-38DC-825E38B47EC2}"/>
              </a:ext>
            </a:extLst>
          </p:cNvPr>
          <p:cNvCxnSpPr/>
          <p:nvPr/>
        </p:nvCxnSpPr>
        <p:spPr bwMode="auto">
          <a:xfrm>
            <a:off x="2363638" y="5956748"/>
            <a:ext cx="58403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1FE9F61-CE20-D655-7152-66DB287534F0}"/>
              </a:ext>
            </a:extLst>
          </p:cNvPr>
          <p:cNvCxnSpPr/>
          <p:nvPr/>
        </p:nvCxnSpPr>
        <p:spPr bwMode="auto">
          <a:xfrm>
            <a:off x="4688022" y="5956748"/>
            <a:ext cx="58403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F3D13EB-2B1E-B164-417B-9C00F5A3F983}"/>
              </a:ext>
            </a:extLst>
          </p:cNvPr>
          <p:cNvCxnSpPr/>
          <p:nvPr/>
        </p:nvCxnSpPr>
        <p:spPr bwMode="auto">
          <a:xfrm>
            <a:off x="6699702" y="5956748"/>
            <a:ext cx="58403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4E0D23D-4739-340B-4B51-D02AE38740BB}"/>
              </a:ext>
            </a:extLst>
          </p:cNvPr>
          <p:cNvCxnSpPr/>
          <p:nvPr/>
        </p:nvCxnSpPr>
        <p:spPr bwMode="auto">
          <a:xfrm>
            <a:off x="8852966" y="5956748"/>
            <a:ext cx="58403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125F248-3D4A-BF87-2973-08128DC10C7C}"/>
              </a:ext>
            </a:extLst>
          </p:cNvPr>
          <p:cNvSpPr txBox="1"/>
          <p:nvPr/>
        </p:nvSpPr>
        <p:spPr>
          <a:xfrm>
            <a:off x="4470100" y="5471433"/>
            <a:ext cx="102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matmul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F0DA95-D4B0-DDB0-66F8-6CC261E5ACF3}"/>
              </a:ext>
            </a:extLst>
          </p:cNvPr>
          <p:cNvSpPr txBox="1"/>
          <p:nvPr/>
        </p:nvSpPr>
        <p:spPr>
          <a:xfrm>
            <a:off x="2735036" y="2473305"/>
            <a:ext cx="102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cv2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755C29-6C6D-E12F-33C3-98A967D62EC8}"/>
              </a:ext>
            </a:extLst>
          </p:cNvPr>
          <p:cNvSpPr txBox="1"/>
          <p:nvPr/>
        </p:nvSpPr>
        <p:spPr>
          <a:xfrm>
            <a:off x="1968109" y="5471433"/>
            <a:ext cx="1375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tokenize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5DDBEC-FAAF-B550-5EB8-707B89F20C75}"/>
              </a:ext>
            </a:extLst>
          </p:cNvPr>
          <p:cNvSpPr txBox="1"/>
          <p:nvPr/>
        </p:nvSpPr>
        <p:spPr>
          <a:xfrm>
            <a:off x="8457437" y="5471433"/>
            <a:ext cx="1375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decode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D978DE0-D602-D351-D74C-BFC495D921FF}"/>
              </a:ext>
            </a:extLst>
          </p:cNvPr>
          <p:cNvCxnSpPr/>
          <p:nvPr/>
        </p:nvCxnSpPr>
        <p:spPr bwMode="auto">
          <a:xfrm>
            <a:off x="9925943" y="2955577"/>
            <a:ext cx="58403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F242B6C-0090-0B49-BF3C-C947C67F9BED}"/>
                  </a:ext>
                </a:extLst>
              </p:cNvPr>
              <p:cNvSpPr txBox="1"/>
              <p:nvPr/>
            </p:nvSpPr>
            <p:spPr>
              <a:xfrm>
                <a:off x="10703271" y="2632411"/>
                <a:ext cx="102229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Label: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dog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F242B6C-0090-0B49-BF3C-C947C67F9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3271" y="2632411"/>
                <a:ext cx="1022299" cy="646331"/>
              </a:xfrm>
              <a:prstGeom prst="rect">
                <a:avLst/>
              </a:prstGeom>
              <a:blipFill>
                <a:blip r:embed="rId7"/>
                <a:stretch>
                  <a:fillRect t="-5660" b="-141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033A990A-3F4C-1DC1-7DA1-D03D6E2CA24E}"/>
              </a:ext>
            </a:extLst>
          </p:cNvPr>
          <p:cNvSpPr txBox="1"/>
          <p:nvPr/>
        </p:nvSpPr>
        <p:spPr>
          <a:xfrm>
            <a:off x="9712880" y="2473305"/>
            <a:ext cx="102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argmax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CFDD27-088E-49CA-879E-3617E6A7FE26}"/>
              </a:ext>
            </a:extLst>
          </p:cNvPr>
          <p:cNvSpPr txBox="1"/>
          <p:nvPr/>
        </p:nvSpPr>
        <p:spPr>
          <a:xfrm>
            <a:off x="2735036" y="3147618"/>
            <a:ext cx="10284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Image</a:t>
            </a:r>
          </a:p>
          <a:p>
            <a:pPr algn="ctr"/>
            <a:r>
              <a:rPr lang="en-US" sz="1050" dirty="0"/>
              <a:t>augmentation</a:t>
            </a:r>
          </a:p>
        </p:txBody>
      </p:sp>
    </p:spTree>
    <p:extLst>
      <p:ext uri="{BB962C8B-B14F-4D97-AF65-F5344CB8AC3E}">
        <p14:creationId xmlns:p14="http://schemas.microsoft.com/office/powerpoint/2010/main" val="3341932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39A7E7-E246-4868-B543-5BA47755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Running </a:t>
            </a:r>
            <a:r>
              <a:rPr lang="en-US" altLang="zh-TW" dirty="0" err="1"/>
              <a:t>Ollama</a:t>
            </a:r>
            <a:r>
              <a:rPr lang="en-US" altLang="zh-TW" dirty="0"/>
              <a:t> as a Chatbot on Command Line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B6547DA-8D1F-4BFC-BB41-A4D9A8089A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50</a:t>
            </a:fld>
            <a:endParaRPr lang="en-US" altLang="zh-TW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A960110-F8BC-4990-B48F-39FF6DE2EC2B}"/>
              </a:ext>
            </a:extLst>
          </p:cNvPr>
          <p:cNvSpPr txBox="1"/>
          <p:nvPr/>
        </p:nvSpPr>
        <p:spPr>
          <a:xfrm>
            <a:off x="2816981" y="5842337"/>
            <a:ext cx="67273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/>
              <a:t>Use the command:</a:t>
            </a:r>
            <a:r>
              <a:rPr lang="en-US" altLang="zh-TW" sz="2000" b="1" dirty="0"/>
              <a:t> </a:t>
            </a:r>
            <a:r>
              <a:rPr lang="en-US" altLang="zh-TW" sz="2000" b="1" dirty="0" err="1"/>
              <a:t>ollama</a:t>
            </a:r>
            <a:r>
              <a:rPr lang="en-US" altLang="zh-TW" sz="2000" b="1" dirty="0"/>
              <a:t> run</a:t>
            </a:r>
            <a:r>
              <a:rPr lang="en-US" altLang="zh-TW" sz="2000" dirty="0"/>
              <a:t> gemma3:1b-it-qat</a:t>
            </a:r>
          </a:p>
          <a:p>
            <a:endParaRPr lang="en-US" altLang="zh-TW" sz="20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1133749-4F75-4C87-A792-D46F198869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93" t="23460" r="8931" b="23375"/>
          <a:stretch/>
        </p:blipFill>
        <p:spPr>
          <a:xfrm>
            <a:off x="601132" y="1124283"/>
            <a:ext cx="10872409" cy="460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8412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39A7E7-E246-4868-B543-5BA47755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Working With </a:t>
            </a:r>
            <a:r>
              <a:rPr lang="en-US" altLang="zh-TW" dirty="0" err="1"/>
              <a:t>Modelfiles</a:t>
            </a:r>
            <a:r>
              <a:rPr lang="en-US" altLang="zh-TW" dirty="0"/>
              <a:t> in </a:t>
            </a:r>
            <a:r>
              <a:rPr lang="en-US" altLang="zh-TW" dirty="0" err="1"/>
              <a:t>Ollama</a:t>
            </a:r>
            <a:r>
              <a:rPr lang="en-US" altLang="zh-TW" dirty="0"/>
              <a:t> (Linux)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B6547DA-8D1F-4BFC-BB41-A4D9A8089A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51</a:t>
            </a:fld>
            <a:endParaRPr lang="en-US" altLang="zh-TW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A960110-F8BC-4990-B48F-39FF6DE2EC2B}"/>
              </a:ext>
            </a:extLst>
          </p:cNvPr>
          <p:cNvSpPr txBox="1"/>
          <p:nvPr/>
        </p:nvSpPr>
        <p:spPr>
          <a:xfrm>
            <a:off x="514046" y="1693592"/>
            <a:ext cx="784618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TW" sz="2000" dirty="0"/>
          </a:p>
          <a:p>
            <a:r>
              <a:rPr lang="en-US" altLang="zh-TW" sz="2000" b="1" dirty="0"/>
              <a:t>Running your own model:</a:t>
            </a:r>
          </a:p>
          <a:p>
            <a:r>
              <a:rPr lang="en-US" altLang="zh-TW" sz="2000" dirty="0"/>
              <a:t>&gt;&gt;&gt;</a:t>
            </a:r>
            <a:r>
              <a:rPr lang="zh-TW" altLang="en-US" sz="2000" dirty="0"/>
              <a:t> </a:t>
            </a:r>
            <a:r>
              <a:rPr lang="en-US" altLang="zh-TW" sz="2000" dirty="0" err="1"/>
              <a:t>ollama</a:t>
            </a:r>
            <a:r>
              <a:rPr lang="en-US" altLang="zh-TW" sz="2000" dirty="0"/>
              <a:t> create </a:t>
            </a:r>
            <a:r>
              <a:rPr lang="en-US" altLang="zh-TW" sz="2000" dirty="0" err="1"/>
              <a:t>mymodel</a:t>
            </a:r>
            <a:r>
              <a:rPr lang="en-US" altLang="zh-TW" sz="2000" dirty="0"/>
              <a:t> –f modelfile.txt</a:t>
            </a:r>
          </a:p>
          <a:p>
            <a:r>
              <a:rPr lang="en-US" altLang="zh-TW" sz="2000" dirty="0"/>
              <a:t>&gt;&gt;&gt;</a:t>
            </a:r>
            <a:r>
              <a:rPr lang="zh-TW" altLang="en-US" sz="2000" dirty="0"/>
              <a:t> </a:t>
            </a:r>
            <a:r>
              <a:rPr lang="en-US" altLang="zh-TW" sz="2000" dirty="0" err="1"/>
              <a:t>ollama</a:t>
            </a:r>
            <a:r>
              <a:rPr lang="en-US" altLang="zh-TW" sz="2000" dirty="0"/>
              <a:t> run </a:t>
            </a:r>
            <a:r>
              <a:rPr lang="en-US" altLang="zh-TW" sz="2000" dirty="0" err="1"/>
              <a:t>mymodel</a:t>
            </a:r>
            <a:endParaRPr lang="en-US" altLang="zh-TW" sz="2000" dirty="0"/>
          </a:p>
          <a:p>
            <a:endParaRPr lang="en-US" altLang="zh-TW" sz="2000" dirty="0"/>
          </a:p>
          <a:p>
            <a:r>
              <a:rPr lang="en-US" altLang="zh-TW" sz="2000" b="1" dirty="0"/>
              <a:t>Quantizing a model:</a:t>
            </a:r>
          </a:p>
          <a:p>
            <a:r>
              <a:rPr lang="en-US" altLang="zh-TW" sz="2000" dirty="0"/>
              <a:t>&gt;&gt;&gt;</a:t>
            </a:r>
            <a:r>
              <a:rPr lang="zh-TW" altLang="en-US" sz="2000" dirty="0"/>
              <a:t> </a:t>
            </a:r>
            <a:r>
              <a:rPr lang="it-IT" altLang="zh-TW" sz="2000" dirty="0"/>
              <a:t>ollama create --quantize q4_K_M mymodel_q –f </a:t>
            </a:r>
            <a:r>
              <a:rPr lang="en-US" altLang="zh-TW" sz="2000" dirty="0"/>
              <a:t>modelfile.txt</a:t>
            </a:r>
            <a:endParaRPr lang="it-IT" altLang="zh-TW" sz="2000" dirty="0"/>
          </a:p>
          <a:p>
            <a:r>
              <a:rPr lang="en-US" altLang="zh-TW" sz="2000" dirty="0"/>
              <a:t>&gt;&gt;&gt;</a:t>
            </a:r>
            <a:r>
              <a:rPr lang="zh-TW" altLang="en-US" sz="2000" dirty="0"/>
              <a:t> </a:t>
            </a:r>
            <a:r>
              <a:rPr lang="en-US" altLang="zh-TW" sz="2000" dirty="0" err="1"/>
              <a:t>ollama</a:t>
            </a:r>
            <a:r>
              <a:rPr lang="en-US" altLang="zh-TW" sz="2000" dirty="0"/>
              <a:t> run </a:t>
            </a:r>
            <a:r>
              <a:rPr lang="it-IT" altLang="zh-TW" sz="2000" dirty="0"/>
              <a:t>mymodel_q </a:t>
            </a:r>
            <a:endParaRPr lang="en-US" altLang="zh-TW" sz="2000" dirty="0"/>
          </a:p>
          <a:p>
            <a:endParaRPr lang="en-US" altLang="zh-TW" sz="20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3BBBABE-2EC1-4F50-A410-B4AFF99D7D56}"/>
              </a:ext>
            </a:extLst>
          </p:cNvPr>
          <p:cNvSpPr txBox="1"/>
          <p:nvPr/>
        </p:nvSpPr>
        <p:spPr>
          <a:xfrm>
            <a:off x="514047" y="1324260"/>
            <a:ext cx="10330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/>
              <a:t>With </a:t>
            </a:r>
            <a:r>
              <a:rPr lang="en-US" altLang="zh-TW" sz="2000" b="1" dirty="0" err="1"/>
              <a:t>Modelfiles</a:t>
            </a:r>
            <a:r>
              <a:rPr lang="en-US" altLang="zh-TW" sz="2000" b="1" dirty="0"/>
              <a:t>, you can have greater control over the LLM hosted on </a:t>
            </a:r>
            <a:r>
              <a:rPr lang="en-US" altLang="zh-TW" sz="2000" b="1" dirty="0" err="1"/>
              <a:t>Ollama</a:t>
            </a:r>
            <a:endParaRPr lang="zh-TW" altLang="en-US" sz="2000" b="1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9B155D0-CC30-4D5E-BE20-9638BA079AA7}"/>
              </a:ext>
            </a:extLst>
          </p:cNvPr>
          <p:cNvSpPr txBox="1"/>
          <p:nvPr/>
        </p:nvSpPr>
        <p:spPr>
          <a:xfrm>
            <a:off x="8087362" y="5266830"/>
            <a:ext cx="39776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An example of what a </a:t>
            </a:r>
            <a:r>
              <a:rPr lang="en-US" altLang="zh-TW" dirty="0" err="1"/>
              <a:t>Modelfile</a:t>
            </a:r>
            <a:r>
              <a:rPr lang="en-US" altLang="zh-TW" dirty="0"/>
              <a:t> would look like. The FROM line is mandatory (path to the model)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D4A79E0-8C4F-426C-96A6-EBC3E57553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8" r="70430" b="13499"/>
          <a:stretch/>
        </p:blipFill>
        <p:spPr>
          <a:xfrm>
            <a:off x="8087362" y="1799724"/>
            <a:ext cx="3977640" cy="342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5824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17B23F-48D3-4F10-BEC7-BB4CAAAEB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Using </a:t>
            </a:r>
            <a:r>
              <a:rPr lang="en-US" altLang="zh-TW" dirty="0" err="1"/>
              <a:t>Ollama</a:t>
            </a:r>
            <a:r>
              <a:rPr lang="en-US" altLang="zh-TW" dirty="0"/>
              <a:t> as a Server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0C46FD-F674-482A-B82F-CEE188EF4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/>
              <a:t>A command line chatbot isn’t very useful, but </a:t>
            </a:r>
            <a:r>
              <a:rPr lang="en-US" altLang="zh-TW" sz="2800" dirty="0" err="1"/>
              <a:t>Ollama</a:t>
            </a:r>
            <a:r>
              <a:rPr lang="en-US" altLang="zh-TW" sz="2800" dirty="0"/>
              <a:t> can be used as a server to handle query requests</a:t>
            </a:r>
          </a:p>
          <a:p>
            <a:r>
              <a:rPr lang="en-US" altLang="zh-TW" sz="2800" dirty="0"/>
              <a:t>How do we set up an </a:t>
            </a:r>
            <a:r>
              <a:rPr lang="en-US" altLang="zh-TW" sz="2800" dirty="0" err="1"/>
              <a:t>Ollama</a:t>
            </a:r>
            <a:r>
              <a:rPr lang="en-US" altLang="zh-TW" sz="2800" dirty="0"/>
              <a:t> server?</a:t>
            </a:r>
          </a:p>
          <a:p>
            <a:pPr lvl="1"/>
            <a:r>
              <a:rPr lang="en-US" altLang="zh-TW" sz="2400" dirty="0"/>
              <a:t>On your machine’s bootup, </a:t>
            </a:r>
            <a:r>
              <a:rPr lang="en-US" altLang="zh-TW" sz="2400" dirty="0" err="1"/>
              <a:t>Ollama</a:t>
            </a:r>
            <a:r>
              <a:rPr lang="en-US" altLang="zh-TW" sz="2400" dirty="0"/>
              <a:t> should already be running by default, if not, run </a:t>
            </a:r>
            <a:r>
              <a:rPr lang="en-US" altLang="zh-TW" sz="2400" dirty="0" err="1">
                <a:latin typeface="Consolas" panose="020B0609020204030204" pitchFamily="49" charset="0"/>
              </a:rPr>
              <a:t>ollama</a:t>
            </a:r>
            <a:r>
              <a:rPr lang="en-US" altLang="zh-TW" sz="2400" dirty="0">
                <a:latin typeface="Consolas" panose="020B0609020204030204" pitchFamily="49" charset="0"/>
              </a:rPr>
              <a:t> serve</a:t>
            </a:r>
          </a:p>
          <a:p>
            <a:r>
              <a:rPr lang="en-US" altLang="zh-TW" sz="2800" dirty="0"/>
              <a:t>What models are available?</a:t>
            </a:r>
          </a:p>
          <a:p>
            <a:pPr lvl="1"/>
            <a:r>
              <a:rPr lang="en-US" altLang="zh-TW" sz="2400" dirty="0"/>
              <a:t>All of the model listed when you call </a:t>
            </a:r>
            <a:r>
              <a:rPr lang="en-US" altLang="zh-TW" sz="2400" dirty="0" err="1">
                <a:latin typeface="Consolas" panose="020B0609020204030204" pitchFamily="49" charset="0"/>
              </a:rPr>
              <a:t>ollama</a:t>
            </a:r>
            <a:r>
              <a:rPr lang="en-US" altLang="zh-TW" sz="2400" dirty="0">
                <a:latin typeface="Consolas" panose="020B0609020204030204" pitchFamily="49" charset="0"/>
              </a:rPr>
              <a:t> list</a:t>
            </a:r>
            <a:endParaRPr lang="en-US" altLang="zh-TW" sz="2400" dirty="0"/>
          </a:p>
          <a:p>
            <a:r>
              <a:rPr lang="en-US" altLang="zh-TW" sz="2800" dirty="0"/>
              <a:t>What is the server’s address?</a:t>
            </a:r>
          </a:p>
          <a:p>
            <a:pPr lvl="1"/>
            <a:r>
              <a:rPr lang="en-US" altLang="zh-TW" sz="2400" dirty="0"/>
              <a:t>By default, the </a:t>
            </a:r>
            <a:r>
              <a:rPr lang="en-US" altLang="zh-TW" sz="2400" dirty="0" err="1"/>
              <a:t>Ollama</a:t>
            </a:r>
            <a:r>
              <a:rPr lang="en-US" altLang="zh-TW" sz="2400" dirty="0"/>
              <a:t> server is posted on </a:t>
            </a:r>
            <a:r>
              <a:rPr lang="en-US" altLang="zh-TW" sz="2400" dirty="0">
                <a:hlinkClick r:id="rId2"/>
              </a:rPr>
              <a:t>http://localhost:11434/v1</a:t>
            </a:r>
            <a:r>
              <a:rPr lang="en-US" altLang="zh-TW" sz="2400" dirty="0"/>
              <a:t> </a:t>
            </a:r>
            <a:endParaRPr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71D4C1-E7A0-4C36-938F-DF1C236759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52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520569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17B23F-48D3-4F10-BEC7-BB4CAAAEB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Sending a Query to Your </a:t>
            </a:r>
            <a:r>
              <a:rPr lang="en-US" altLang="zh-TW" sz="2800" dirty="0" err="1"/>
              <a:t>Ollama</a:t>
            </a:r>
            <a:r>
              <a:rPr lang="en-US" altLang="zh-TW" sz="2800" dirty="0"/>
              <a:t> Server (inference_ollama.py)</a:t>
            </a:r>
            <a:endParaRPr lang="zh-TW" altLang="en-US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71D4C1-E7A0-4C36-938F-DF1C236759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53</a:t>
            </a:fld>
            <a:endParaRPr lang="en-US" altLang="zh-TW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79B6DF6-D8A4-4A80-8004-C623DD443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998" y="3298784"/>
            <a:ext cx="9737112" cy="2766349"/>
          </a:xfr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5C53D4B-D69E-43EC-90A8-B9026ABD8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09" y="1151519"/>
            <a:ext cx="9019914" cy="182317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46E6160-A243-40DF-B2D7-9463BA6B28F9}"/>
              </a:ext>
            </a:extLst>
          </p:cNvPr>
          <p:cNvSpPr txBox="1"/>
          <p:nvPr/>
        </p:nvSpPr>
        <p:spPr>
          <a:xfrm>
            <a:off x="9341496" y="1878440"/>
            <a:ext cx="2630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List of available LLMs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F207945-B0B2-40FE-AF6F-DA07CD42BDD0}"/>
              </a:ext>
            </a:extLst>
          </p:cNvPr>
          <p:cNvSpPr txBox="1"/>
          <p:nvPr/>
        </p:nvSpPr>
        <p:spPr>
          <a:xfrm>
            <a:off x="8529549" y="5578603"/>
            <a:ext cx="33790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The model name should match that shown in </a:t>
            </a:r>
            <a:r>
              <a:rPr lang="en-US" altLang="zh-TW" dirty="0" err="1"/>
              <a:t>ollama</a:t>
            </a:r>
            <a:r>
              <a:rPr lang="en-US" altLang="zh-TW" dirty="0"/>
              <a:t> list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147019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17B23F-48D3-4F10-BEC7-BB4CAAAEB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Sending a Query to Your </a:t>
            </a:r>
            <a:r>
              <a:rPr kumimoji="1" lang="en-US" altLang="zh-TW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Ollama</a:t>
            </a:r>
            <a:r>
              <a:rPr kumimoji="1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 Server (inference_ollama.py)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71D4C1-E7A0-4C36-938F-DF1C236759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54</a:t>
            </a:fld>
            <a:endParaRPr lang="en-US" altLang="zh-TW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46E6160-A243-40DF-B2D7-9463BA6B28F9}"/>
              </a:ext>
            </a:extLst>
          </p:cNvPr>
          <p:cNvSpPr txBox="1"/>
          <p:nvPr/>
        </p:nvSpPr>
        <p:spPr>
          <a:xfrm>
            <a:off x="6818215" y="1774268"/>
            <a:ext cx="50904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Label your query and add any system prompts you wish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6CAED913-C797-4B1A-84B4-58123BD575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5808" y="1144031"/>
            <a:ext cx="5973287" cy="5442329"/>
          </a:xfr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CA4494A6-603D-4A00-A604-9365BBD52F8B}"/>
              </a:ext>
            </a:extLst>
          </p:cNvPr>
          <p:cNvSpPr txBox="1"/>
          <p:nvPr/>
        </p:nvSpPr>
        <p:spPr>
          <a:xfrm>
            <a:off x="5984341" y="2642186"/>
            <a:ext cx="5090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Create a client pointing to your </a:t>
            </a:r>
            <a:r>
              <a:rPr lang="en-US" altLang="zh-TW" dirty="0" err="1"/>
              <a:t>Ollama</a:t>
            </a:r>
            <a:r>
              <a:rPr lang="en-US" altLang="zh-TW" dirty="0"/>
              <a:t> server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84529B6-9AEB-4479-8AA9-92100E106733}"/>
              </a:ext>
            </a:extLst>
          </p:cNvPr>
          <p:cNvSpPr txBox="1"/>
          <p:nvPr/>
        </p:nvSpPr>
        <p:spPr>
          <a:xfrm>
            <a:off x="4003848" y="3523875"/>
            <a:ext cx="61066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The chat completion is where you specify which model you wish to use (notice how you are not explicitly calling tokenizers now, it’s all being done beneath the hood)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F207945-B0B2-40FE-AF6F-DA07CD42BDD0}"/>
              </a:ext>
            </a:extLst>
          </p:cNvPr>
          <p:cNvSpPr txBox="1"/>
          <p:nvPr/>
        </p:nvSpPr>
        <p:spPr>
          <a:xfrm>
            <a:off x="6180666" y="5543879"/>
            <a:ext cx="50904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Because we set stream=True, the LLM tokens will be streamed to the terminal in real time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214267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BA25B7-5BA5-413C-BE37-BCC666048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sz="4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Using </a:t>
            </a:r>
            <a:r>
              <a:rPr kumimoji="1" lang="en-US" altLang="zh-TW" sz="40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Ollama</a:t>
            </a:r>
            <a:r>
              <a:rPr kumimoji="1" lang="en-US" altLang="zh-TW" sz="4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 as a Server (inference_ollama.py)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662235C-4FA7-4185-BC7C-93176E202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031" y="1648335"/>
            <a:ext cx="10957937" cy="3561329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DE8A5AE-85A5-435D-883C-CF0F6EE2D6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55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062504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3E82B-841E-4B60-854A-49B4F6155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LM Studio (Windows)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694C51-99C4-4DFA-B49A-410916124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LM Studio is another tool for deploying LLMs that comes with a clean GUI</a:t>
            </a:r>
          </a:p>
          <a:p>
            <a:r>
              <a:rPr lang="en-US" altLang="zh-TW" sz="2400" dirty="0"/>
              <a:t>LM Studio also has a lot of interesting stats readily available (token/s, total tokens, token generation termination cause)</a:t>
            </a:r>
          </a:p>
          <a:p>
            <a:r>
              <a:rPr lang="en-US" altLang="zh-TW" sz="2400" dirty="0"/>
              <a:t>Great for beginners</a:t>
            </a:r>
          </a:p>
          <a:p>
            <a:endParaRPr lang="en-US" altLang="zh-TW" sz="2400" dirty="0"/>
          </a:p>
          <a:p>
            <a:endParaRPr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D344AB-3D0D-44E6-A80D-FE35873250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56</a:t>
            </a:fld>
            <a:endParaRPr lang="en-US" altLang="zh-TW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7F0965EA-E13F-462B-9D1B-0B6BAF9802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4B01EA0-4051-4781-9F29-0CD1E7BF2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471" y="3243800"/>
            <a:ext cx="8843058" cy="330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684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3E82B-841E-4B60-854A-49B4F6155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Running LM Studio as a Chatbot (Windows)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D344AB-3D0D-44E6-A80D-FE35873250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57</a:t>
            </a:fld>
            <a:endParaRPr lang="en-US" altLang="zh-TW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7F0965EA-E13F-462B-9D1B-0B6BAF9802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32C8556-8FA4-4F07-9502-057FBC3FE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179" y="1009023"/>
            <a:ext cx="8881641" cy="555102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148BC42-C70F-42E8-91BC-7DFDE0BF0108}"/>
              </a:ext>
            </a:extLst>
          </p:cNvPr>
          <p:cNvSpPr/>
          <p:nvPr/>
        </p:nvSpPr>
        <p:spPr bwMode="auto">
          <a:xfrm flipH="1" flipV="1">
            <a:off x="5059679" y="1206498"/>
            <a:ext cx="2176006" cy="22606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740A28E-1934-49F0-820D-52EE73D0B4F3}"/>
              </a:ext>
            </a:extLst>
          </p:cNvPr>
          <p:cNvSpPr/>
          <p:nvPr/>
        </p:nvSpPr>
        <p:spPr bwMode="auto">
          <a:xfrm flipH="1" flipV="1">
            <a:off x="4855597" y="3969576"/>
            <a:ext cx="3314368" cy="22606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25B9614-235C-4FE0-B912-9E5CA2A4F0AA}"/>
              </a:ext>
            </a:extLst>
          </p:cNvPr>
          <p:cNvSpPr txBox="1"/>
          <p:nvPr/>
        </p:nvSpPr>
        <p:spPr>
          <a:xfrm>
            <a:off x="8266163" y="3897940"/>
            <a:ext cx="2822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Performance metrics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D3E33F9-9F3A-4D90-B8B7-01EBD1007CA2}"/>
              </a:ext>
            </a:extLst>
          </p:cNvPr>
          <p:cNvSpPr txBox="1"/>
          <p:nvPr/>
        </p:nvSpPr>
        <p:spPr>
          <a:xfrm>
            <a:off x="7580363" y="1134862"/>
            <a:ext cx="2956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Select your desired LLM from the ones you downloaded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5588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3E82B-841E-4B60-854A-49B4F6155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Downloading Models on LM Studio (Windows)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D344AB-3D0D-44E6-A80D-FE35873250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58</a:t>
            </a:fld>
            <a:endParaRPr lang="en-US" altLang="zh-TW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7F0965EA-E13F-462B-9D1B-0B6BAF9802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DCE165A-268D-457F-BE52-A1FAA7D79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673" y="1042627"/>
            <a:ext cx="8418653" cy="526165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F05D24AF-1F7E-4F71-A661-AC2F283B7ADD}"/>
              </a:ext>
            </a:extLst>
          </p:cNvPr>
          <p:cNvSpPr txBox="1"/>
          <p:nvPr/>
        </p:nvSpPr>
        <p:spPr>
          <a:xfrm>
            <a:off x="309622" y="6304285"/>
            <a:ext cx="109756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/>
              <a:t>LM Studio can pull models off Hugging Face through the built in search sidebar</a:t>
            </a:r>
            <a:endParaRPr lang="zh-TW" altLang="en-US" sz="1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DF00F98-548E-4314-B7D0-AAD36385D185}"/>
              </a:ext>
            </a:extLst>
          </p:cNvPr>
          <p:cNvSpPr/>
          <p:nvPr/>
        </p:nvSpPr>
        <p:spPr bwMode="auto">
          <a:xfrm>
            <a:off x="1851660" y="2205990"/>
            <a:ext cx="350520" cy="26289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177271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17B23F-48D3-4F10-BEC7-BB4CAAAEB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133" y="-9275"/>
            <a:ext cx="11159067" cy="908548"/>
          </a:xfrm>
        </p:spPr>
        <p:txBody>
          <a:bodyPr/>
          <a:lstStyle/>
          <a:p>
            <a:r>
              <a:rPr lang="en-US" altLang="zh-TW" sz="3200" dirty="0"/>
              <a:t>Using LM Studio to Host a Server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71D4C1-E7A0-4C36-938F-DF1C236759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59</a:t>
            </a:fld>
            <a:endParaRPr lang="en-US" altLang="zh-TW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C75EE09-C7A6-4F71-9F29-2B8961E6B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586" y="613273"/>
            <a:ext cx="9514840" cy="594677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2469431-CD6A-4404-84F4-0FCDD1CD3C2A}"/>
              </a:ext>
            </a:extLst>
          </p:cNvPr>
          <p:cNvSpPr/>
          <p:nvPr/>
        </p:nvSpPr>
        <p:spPr bwMode="auto">
          <a:xfrm>
            <a:off x="2598420" y="1351280"/>
            <a:ext cx="335280" cy="3048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CB3B0C1-E882-4864-A518-1F10DFB66A15}"/>
              </a:ext>
            </a:extLst>
          </p:cNvPr>
          <p:cNvSpPr txBox="1"/>
          <p:nvPr/>
        </p:nvSpPr>
        <p:spPr>
          <a:xfrm>
            <a:off x="0" y="1319014"/>
            <a:ext cx="2598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Go to the developer tab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52E97A2-0A33-42AF-836F-2BCDB36062A7}"/>
              </a:ext>
            </a:extLst>
          </p:cNvPr>
          <p:cNvSpPr txBox="1"/>
          <p:nvPr/>
        </p:nvSpPr>
        <p:spPr>
          <a:xfrm>
            <a:off x="4800388" y="1461254"/>
            <a:ext cx="4796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A list of downloaded models will appear here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98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7425AA-414D-4BF7-95B1-2DA2B8AF9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Background For LLMs: Tokenizer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89610F-EEEB-4B53-BC30-629CB9309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u="sng" dirty="0"/>
              <a:t>What are tokens?</a:t>
            </a:r>
          </a:p>
          <a:p>
            <a:r>
              <a:rPr lang="en-US" altLang="zh-TW" sz="2000" dirty="0"/>
              <a:t>LLMs need </a:t>
            </a:r>
            <a:r>
              <a:rPr lang="en-US" altLang="zh-TW" sz="2000" b="1" dirty="0"/>
              <a:t>tokenizers</a:t>
            </a:r>
            <a:r>
              <a:rPr lang="en-US" altLang="zh-TW" sz="2000" dirty="0"/>
              <a:t> to convert strings into tokens (numerical IDs) that the model can understand</a:t>
            </a:r>
          </a:p>
          <a:p>
            <a:pPr lvl="1"/>
            <a:r>
              <a:rPr lang="en-US" altLang="zh-TW" sz="1600" dirty="0"/>
              <a:t>Working with numerical values (float/int) is easier than strings</a:t>
            </a:r>
          </a:p>
          <a:p>
            <a:pPr lvl="1"/>
            <a:r>
              <a:rPr lang="en-US" altLang="zh-TW" sz="1600" dirty="0"/>
              <a:t>Every model has their own tokenizer</a:t>
            </a:r>
          </a:p>
          <a:p>
            <a:pPr lvl="1"/>
            <a:r>
              <a:rPr lang="en-US" altLang="zh-TW" sz="1600" dirty="0"/>
              <a:t>To better generalize unseen vocabulary during training, words are broken down into smaller parts (so one word can be more than one token)</a:t>
            </a:r>
          </a:p>
          <a:p>
            <a:pPr lvl="1"/>
            <a:endParaRPr lang="en-US" altLang="zh-TW" sz="1600" dirty="0"/>
          </a:p>
          <a:p>
            <a:pPr marL="457200" lvl="1" indent="0">
              <a:buNone/>
            </a:pPr>
            <a:endParaRPr lang="en-US" altLang="zh-TW" sz="1600" dirty="0"/>
          </a:p>
          <a:p>
            <a:pPr marL="457200" lvl="1" indent="0">
              <a:buNone/>
            </a:pPr>
            <a:endParaRPr lang="en-US" altLang="zh-TW" sz="1600" dirty="0"/>
          </a:p>
          <a:p>
            <a:pPr marL="457200" lvl="1" indent="0">
              <a:buNone/>
            </a:pPr>
            <a:endParaRPr lang="en-US" altLang="zh-TW" sz="1600" dirty="0"/>
          </a:p>
          <a:p>
            <a:pPr marL="457200" lvl="1" indent="0">
              <a:buNone/>
            </a:pPr>
            <a:endParaRPr lang="en-US" altLang="zh-TW" sz="1600" dirty="0"/>
          </a:p>
          <a:p>
            <a:pPr marL="457200" lvl="1" indent="0">
              <a:buNone/>
            </a:pPr>
            <a:endParaRPr lang="en-US" altLang="zh-TW" sz="1600" dirty="0"/>
          </a:p>
          <a:p>
            <a:pPr marL="457200" lvl="1" indent="0">
              <a:buNone/>
            </a:pPr>
            <a:endParaRPr lang="en-US" altLang="zh-TW" sz="1600" dirty="0"/>
          </a:p>
          <a:p>
            <a:endParaRPr lang="zh-TW" altLang="en-US" sz="2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A9313BE-FE41-4E73-8C4A-A446E7B086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6</a:t>
            </a:fld>
            <a:endParaRPr lang="en-US" altLang="zh-TW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3987F56-A457-4AEC-8EE2-9ECC7E3FAA12}"/>
              </a:ext>
            </a:extLst>
          </p:cNvPr>
          <p:cNvSpPr txBox="1"/>
          <p:nvPr/>
        </p:nvSpPr>
        <p:spPr>
          <a:xfrm>
            <a:off x="609600" y="4048034"/>
            <a:ext cx="42969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u="sng" dirty="0"/>
              <a:t>Word seen during training: “unavailable” </a:t>
            </a:r>
          </a:p>
          <a:p>
            <a:r>
              <a:rPr lang="en-US" altLang="zh-TW" dirty="0"/>
              <a:t>“un” → 42</a:t>
            </a:r>
          </a:p>
          <a:p>
            <a:r>
              <a:rPr lang="en-US" altLang="zh-TW" dirty="0"/>
              <a:t>“avail” → 189</a:t>
            </a:r>
          </a:p>
          <a:p>
            <a:r>
              <a:rPr lang="en-US" altLang="zh-TW" dirty="0"/>
              <a:t>“able” → 76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378CE16-43B5-4617-97A7-66021B2BD10C}"/>
              </a:ext>
            </a:extLst>
          </p:cNvPr>
          <p:cNvSpPr txBox="1"/>
          <p:nvPr/>
        </p:nvSpPr>
        <p:spPr>
          <a:xfrm>
            <a:off x="5532817" y="4048034"/>
            <a:ext cx="62781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u="sng" dirty="0"/>
              <a:t>New unknown word seen during inference: “unimaginable”</a:t>
            </a:r>
          </a:p>
          <a:p>
            <a:r>
              <a:rPr lang="en-US" altLang="zh-TW" dirty="0"/>
              <a:t>“un” → 42</a:t>
            </a:r>
          </a:p>
          <a:p>
            <a:r>
              <a:rPr lang="en-US" altLang="zh-TW" dirty="0"/>
              <a:t>“imagine” → ?</a:t>
            </a:r>
          </a:p>
          <a:p>
            <a:r>
              <a:rPr lang="en-US" altLang="zh-TW" dirty="0"/>
              <a:t>“able” → 76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21E5969-62C8-4571-8494-2EE93F9540BC}"/>
              </a:ext>
            </a:extLst>
          </p:cNvPr>
          <p:cNvSpPr txBox="1"/>
          <p:nvPr/>
        </p:nvSpPr>
        <p:spPr>
          <a:xfrm>
            <a:off x="609600" y="5472454"/>
            <a:ext cx="1131025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Token 42 = not/opposite</a:t>
            </a:r>
          </a:p>
          <a:p>
            <a:r>
              <a:rPr lang="en-US" altLang="zh-TW" dirty="0"/>
              <a:t>Token 76 = can</a:t>
            </a:r>
          </a:p>
          <a:p>
            <a:r>
              <a:rPr lang="en-US" altLang="zh-TW" dirty="0"/>
              <a:t>So “unimaginable” should have a meaning related to being unable to do something</a:t>
            </a:r>
          </a:p>
        </p:txBody>
      </p:sp>
    </p:spTree>
    <p:extLst>
      <p:ext uri="{BB962C8B-B14F-4D97-AF65-F5344CB8AC3E}">
        <p14:creationId xmlns:p14="http://schemas.microsoft.com/office/powerpoint/2010/main" val="2882667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17B23F-48D3-4F10-BEC7-BB4CAAAEB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133" y="-9275"/>
            <a:ext cx="11159067" cy="908548"/>
          </a:xfrm>
        </p:spPr>
        <p:txBody>
          <a:bodyPr/>
          <a:lstStyle/>
          <a:p>
            <a:r>
              <a:rPr lang="en-US" altLang="zh-TW" sz="3200" dirty="0"/>
              <a:t>Using LM Studio to Host a Server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71D4C1-E7A0-4C36-938F-DF1C236759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60</a:t>
            </a:fld>
            <a:endParaRPr lang="en-US" altLang="zh-TW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C75EE09-C7A6-4F71-9F29-2B8961E6B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586" y="613273"/>
            <a:ext cx="9514840" cy="594677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2469431-CD6A-4404-84F4-0FCDD1CD3C2A}"/>
              </a:ext>
            </a:extLst>
          </p:cNvPr>
          <p:cNvSpPr/>
          <p:nvPr/>
        </p:nvSpPr>
        <p:spPr bwMode="auto">
          <a:xfrm>
            <a:off x="3004820" y="1091922"/>
            <a:ext cx="876300" cy="3693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CB3B0C1-E882-4864-A518-1F10DFB66A15}"/>
              </a:ext>
            </a:extLst>
          </p:cNvPr>
          <p:cNvSpPr txBox="1"/>
          <p:nvPr/>
        </p:nvSpPr>
        <p:spPr>
          <a:xfrm>
            <a:off x="57574" y="814923"/>
            <a:ext cx="25984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Toggle the start server status to start your server (different from </a:t>
            </a:r>
            <a:r>
              <a:rPr lang="en-US" altLang="zh-TW" dirty="0" err="1">
                <a:solidFill>
                  <a:srgbClr val="FF0000"/>
                </a:solidFill>
              </a:rPr>
              <a:t>Ollama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8287DA7-BD60-4B33-9329-E4BD0AED2EBB}"/>
              </a:ext>
            </a:extLst>
          </p:cNvPr>
          <p:cNvSpPr/>
          <p:nvPr/>
        </p:nvSpPr>
        <p:spPr bwMode="auto">
          <a:xfrm>
            <a:off x="2842260" y="4597122"/>
            <a:ext cx="7429500" cy="151919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0B3F597-6EE0-4047-BB23-54708FDBA130}"/>
              </a:ext>
            </a:extLst>
          </p:cNvPr>
          <p:cNvSpPr txBox="1"/>
          <p:nvPr/>
        </p:nvSpPr>
        <p:spPr>
          <a:xfrm>
            <a:off x="132503" y="4767163"/>
            <a:ext cx="25984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Developer Logs and API usage has useful information for setup and debugging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4C74118-16A8-4388-8C61-1CD23D3280CC}"/>
              </a:ext>
            </a:extLst>
          </p:cNvPr>
          <p:cNvSpPr/>
          <p:nvPr/>
        </p:nvSpPr>
        <p:spPr bwMode="auto">
          <a:xfrm>
            <a:off x="10271760" y="3164562"/>
            <a:ext cx="1839806" cy="143256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788791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17B23F-48D3-4F10-BEC7-BB4CAAAEB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Using LM Studio to Host a Server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0C46FD-F674-482A-B82F-CEE188EF4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/>
              <a:t>Very similar to </a:t>
            </a:r>
            <a:r>
              <a:rPr lang="en-US" altLang="zh-TW" sz="2000" dirty="0" err="1"/>
              <a:t>Ollama</a:t>
            </a:r>
            <a:r>
              <a:rPr lang="en-US" altLang="zh-TW" sz="2000" dirty="0"/>
              <a:t> (in fact, code is </a:t>
            </a:r>
            <a:r>
              <a:rPr lang="en-US" altLang="zh-TW" sz="2000" b="1" dirty="0"/>
              <a:t>identical</a:t>
            </a:r>
            <a:r>
              <a:rPr lang="en-US" altLang="zh-TW" sz="2000" dirty="0"/>
              <a:t>, just change server address and model name)</a:t>
            </a:r>
          </a:p>
          <a:p>
            <a:r>
              <a:rPr lang="en-US" altLang="zh-TW" sz="2000" dirty="0"/>
              <a:t>What is the server’s address and model handle?</a:t>
            </a:r>
          </a:p>
          <a:p>
            <a:pPr lvl="1"/>
            <a:r>
              <a:rPr lang="en-US" altLang="zh-TW" sz="1800" dirty="0"/>
              <a:t>Check the API Usage sidebar for the server </a:t>
            </a:r>
            <a:r>
              <a:rPr lang="en-US" altLang="zh-TW" sz="1800" dirty="0" err="1"/>
              <a:t>url</a:t>
            </a:r>
            <a:r>
              <a:rPr lang="en-US" altLang="zh-TW" sz="1800" dirty="0"/>
              <a:t> and the model handle</a:t>
            </a:r>
            <a:endParaRPr lang="zh-TW" altLang="en-US" sz="1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71D4C1-E7A0-4C36-938F-DF1C236759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61</a:t>
            </a:fld>
            <a:endParaRPr lang="en-US" altLang="zh-TW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C75EE09-C7A6-4F71-9F29-2B8961E6BC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218" t="44229" b="39655"/>
          <a:stretch/>
        </p:blipFill>
        <p:spPr>
          <a:xfrm>
            <a:off x="2641600" y="2641599"/>
            <a:ext cx="6710680" cy="341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0720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89982" y="2584703"/>
            <a:ext cx="9514821" cy="1758697"/>
          </a:xfrm>
        </p:spPr>
        <p:txBody>
          <a:bodyPr/>
          <a:lstStyle/>
          <a:p>
            <a:r>
              <a:rPr lang="en-US" altLang="zh-TW" sz="5400" dirty="0"/>
              <a:t>RAG Using </a:t>
            </a:r>
            <a:r>
              <a:rPr lang="en-US" altLang="zh-TW" sz="5400" dirty="0" err="1"/>
              <a:t>Ollama</a:t>
            </a:r>
            <a:r>
              <a:rPr lang="en-US" altLang="zh-TW" sz="5400" dirty="0"/>
              <a:t> and LM Studio</a:t>
            </a:r>
          </a:p>
        </p:txBody>
      </p:sp>
    </p:spTree>
    <p:extLst>
      <p:ext uri="{BB962C8B-B14F-4D97-AF65-F5344CB8AC3E}">
        <p14:creationId xmlns:p14="http://schemas.microsoft.com/office/powerpoint/2010/main" val="1590489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09F0AF-1CC4-459B-8194-7A8499577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 Rehash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538D13-19CF-4992-B224-5BCF5657B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Why RAG?</a:t>
            </a:r>
          </a:p>
          <a:p>
            <a:pPr lvl="1"/>
            <a:r>
              <a:rPr lang="en-US" altLang="zh-TW" sz="2000" dirty="0"/>
              <a:t>Some models have outdated information, but we don't want to find tune the model</a:t>
            </a:r>
          </a:p>
          <a:p>
            <a:r>
              <a:rPr lang="en-US" altLang="zh-TW" sz="2400" dirty="0"/>
              <a:t>Difference between RAG and normal inference:</a:t>
            </a:r>
          </a:p>
          <a:p>
            <a:pPr lvl="1"/>
            <a:r>
              <a:rPr lang="en-US" altLang="zh-TW" sz="2000" dirty="0"/>
              <a:t>Additional context for generation is provided (normally you only have the query)</a:t>
            </a:r>
          </a:p>
          <a:p>
            <a:pPr lvl="1"/>
            <a:r>
              <a:rPr lang="en-US" altLang="zh-TW" sz="2000" dirty="0"/>
              <a:t>As a result, your prompt will look different</a:t>
            </a:r>
          </a:p>
          <a:p>
            <a:endParaRPr lang="en-US" altLang="zh-TW" sz="2400" dirty="0"/>
          </a:p>
          <a:p>
            <a:r>
              <a:rPr lang="en-US" altLang="zh-TW" sz="2400" dirty="0"/>
              <a:t>Here is a very simple RAG prompt: </a:t>
            </a:r>
          </a:p>
          <a:p>
            <a:pPr marL="0" indent="0">
              <a:buNone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Context: Donald Trump won the 2024 presidential election and remains president in 2025. Most new models can perform function calling out-of-the-box.</a:t>
            </a:r>
          </a:p>
          <a:p>
            <a:pPr marL="0" indent="0">
              <a:buNone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Question: Who is the president of the United States in 2025?</a:t>
            </a:r>
          </a:p>
          <a:p>
            <a:pPr marL="0" indent="0">
              <a:buNone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Answer: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17FD26E-1CFD-4268-B1F6-AD62A0C6E8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63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369510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09F0AF-1CC4-459B-8194-7A8499577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Building a Vector Store for Retrieving Relevant Context (rag_query_ollama.py)</a:t>
            </a:r>
            <a:endParaRPr lang="zh-TW" altLang="en-US" sz="2800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76A332E-4055-4FEB-95D9-F89A6E5A85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0064" y="1461478"/>
            <a:ext cx="7528031" cy="3754629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17FD26E-1CFD-4268-B1F6-AD62A0C6E8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64</a:t>
            </a:fld>
            <a:endParaRPr lang="en-US" altLang="zh-TW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9F8B096-CD4B-419D-B6B5-B043DA697D0B}"/>
              </a:ext>
            </a:extLst>
          </p:cNvPr>
          <p:cNvSpPr txBox="1"/>
          <p:nvPr/>
        </p:nvSpPr>
        <p:spPr>
          <a:xfrm>
            <a:off x="2414269" y="5809734"/>
            <a:ext cx="7119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O</a:t>
            </a:r>
            <a:r>
              <a:rPr lang="zh-TW" altLang="en-US" dirty="0"/>
              <a:t>ne of many examples of building a vector store </a:t>
            </a:r>
            <a:r>
              <a:rPr lang="en-US" altLang="zh-TW" dirty="0"/>
              <a:t>using FAISS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372389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09F0AF-1CC4-459B-8194-7A8499577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Generating a Response using LM Studio (rag_query_ollama.py)</a:t>
            </a:r>
            <a:endParaRPr lang="zh-TW" altLang="en-US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17FD26E-1CFD-4268-B1F6-AD62A0C6E8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65</a:t>
            </a:fld>
            <a:endParaRPr lang="en-US" altLang="zh-TW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9F8B096-CD4B-419D-B6B5-B043DA697D0B}"/>
              </a:ext>
            </a:extLst>
          </p:cNvPr>
          <p:cNvSpPr txBox="1"/>
          <p:nvPr/>
        </p:nvSpPr>
        <p:spPr>
          <a:xfrm>
            <a:off x="1714288" y="5809734"/>
            <a:ext cx="89327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Very similar to the </a:t>
            </a:r>
            <a:r>
              <a:rPr lang="en-US" altLang="zh-TW" dirty="0" err="1"/>
              <a:t>Ollama</a:t>
            </a:r>
            <a:r>
              <a:rPr lang="en-US" altLang="zh-TW" dirty="0"/>
              <a:t> client code, the only difference here is that the system prompt and user prompt have been modified to be more RAG friendly.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B08F6AC-F5C0-40F4-8CBF-ABBF11533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9012" y="1050131"/>
            <a:ext cx="6573363" cy="4757737"/>
          </a:xfrm>
        </p:spPr>
      </p:pic>
    </p:spTree>
    <p:extLst>
      <p:ext uri="{BB962C8B-B14F-4D97-AF65-F5344CB8AC3E}">
        <p14:creationId xmlns:p14="http://schemas.microsoft.com/office/powerpoint/2010/main" val="41670805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09F0AF-1CC4-459B-8194-7A8499577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Putting Everything Together (rag_query_ollama.py)</a:t>
            </a:r>
            <a:endParaRPr lang="zh-TW" altLang="en-US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17FD26E-1CFD-4268-B1F6-AD62A0C6E8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66</a:t>
            </a:fld>
            <a:endParaRPr lang="en-US" altLang="zh-TW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9F8B096-CD4B-419D-B6B5-B043DA697D0B}"/>
              </a:ext>
            </a:extLst>
          </p:cNvPr>
          <p:cNvSpPr txBox="1"/>
          <p:nvPr/>
        </p:nvSpPr>
        <p:spPr>
          <a:xfrm>
            <a:off x="7948929" y="1517319"/>
            <a:ext cx="41084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Find the top 2 documents that most closely relate to the query</a:t>
            </a:r>
            <a:endParaRPr lang="zh-TW" altLang="en-US" dirty="0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0887F3A2-CF00-4659-8644-6A4F71774A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140" y="931937"/>
            <a:ext cx="7625789" cy="2714997"/>
          </a:xfr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9CCBF80-5F29-443D-8536-3219624BB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39" y="4446508"/>
            <a:ext cx="7995471" cy="1004594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D23F4AD3-5043-4DF7-9F54-018C82CCF085}"/>
              </a:ext>
            </a:extLst>
          </p:cNvPr>
          <p:cNvSpPr txBox="1"/>
          <p:nvPr/>
        </p:nvSpPr>
        <p:spPr>
          <a:xfrm>
            <a:off x="7948929" y="2582126"/>
            <a:ext cx="41084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 err="1"/>
              <a:t>Concat</a:t>
            </a:r>
            <a:r>
              <a:rPr lang="en-US" altLang="zh-TW" dirty="0"/>
              <a:t> the retrieved contexts for the RAG prompt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BF86173-6E06-4C09-B01C-5657D1103158}"/>
              </a:ext>
            </a:extLst>
          </p:cNvPr>
          <p:cNvSpPr txBox="1"/>
          <p:nvPr/>
        </p:nvSpPr>
        <p:spPr>
          <a:xfrm>
            <a:off x="7948929" y="5122410"/>
            <a:ext cx="4108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End-to-end function call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56483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790E9-E634-47F5-B7F9-CF90133C5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RAG Using </a:t>
            </a:r>
            <a:r>
              <a:rPr lang="en-US" altLang="zh-TW" sz="3200" dirty="0" err="1"/>
              <a:t>Ollama</a:t>
            </a:r>
            <a:r>
              <a:rPr lang="en-US" altLang="zh-TW" sz="3200" dirty="0"/>
              <a:t> and LM Studio (rag_query_ollama.py)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768A0F-4C40-43D4-9B8E-F4DA3A669A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67</a:t>
            </a:fld>
            <a:endParaRPr lang="en-US" altLang="zh-TW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2BF8D01-7CF9-44B4-876F-AD21C270A3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219" r="42445" b="6193"/>
          <a:stretch/>
        </p:blipFill>
        <p:spPr>
          <a:xfrm>
            <a:off x="609600" y="1378184"/>
            <a:ext cx="11054827" cy="204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105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89982" y="2584703"/>
            <a:ext cx="10868618" cy="1758697"/>
          </a:xfrm>
        </p:spPr>
        <p:txBody>
          <a:bodyPr/>
          <a:lstStyle/>
          <a:p>
            <a:r>
              <a:rPr lang="en-US" altLang="zh-TW" sz="5400" dirty="0"/>
              <a:t>Fine Tuning with </a:t>
            </a:r>
            <a:r>
              <a:rPr lang="en-US" altLang="zh-TW" sz="5400" dirty="0" err="1"/>
              <a:t>LoRA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7931614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EF07F1-B6E0-409B-83B1-3E1F48378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Set Up </a:t>
            </a:r>
            <a:r>
              <a:rPr lang="en-US" altLang="zh-TW" dirty="0" err="1"/>
              <a:t>LoRA</a:t>
            </a:r>
            <a:r>
              <a:rPr lang="en-US" altLang="zh-TW" dirty="0"/>
              <a:t> Fine Tuning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E7CF41-1880-4888-B42C-B7EFAEDE0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46688"/>
            <a:ext cx="11152717" cy="4757737"/>
          </a:xfrm>
        </p:spPr>
        <p:txBody>
          <a:bodyPr/>
          <a:lstStyle/>
          <a:p>
            <a:r>
              <a:rPr lang="en-US" altLang="zh-TW" sz="2400" dirty="0"/>
              <a:t>You’ll need to install the </a:t>
            </a:r>
            <a:r>
              <a:rPr lang="en-US" altLang="zh-TW" sz="2400" dirty="0" err="1"/>
              <a:t>peft</a:t>
            </a:r>
            <a:r>
              <a:rPr lang="en-US" altLang="zh-TW" sz="2400" dirty="0"/>
              <a:t> library</a:t>
            </a:r>
          </a:p>
          <a:p>
            <a:r>
              <a:rPr lang="en-US" altLang="zh-TW" sz="2400" dirty="0"/>
              <a:t>You can tune your </a:t>
            </a:r>
            <a:r>
              <a:rPr lang="en-US" altLang="zh-TW" sz="2400" dirty="0" err="1"/>
              <a:t>LoRA</a:t>
            </a:r>
            <a:r>
              <a:rPr lang="en-US" altLang="zh-TW" sz="2400" dirty="0"/>
              <a:t> hyperparameters using </a:t>
            </a:r>
            <a:r>
              <a:rPr lang="en-US" altLang="zh-TW" sz="2400" dirty="0" err="1"/>
              <a:t>peft’s</a:t>
            </a:r>
            <a:r>
              <a:rPr lang="en-US" altLang="zh-TW" sz="2400" dirty="0"/>
              <a:t> </a:t>
            </a:r>
            <a:r>
              <a:rPr lang="en-US" altLang="zh-TW" sz="2400" dirty="0" err="1"/>
              <a:t>LoraConfig</a:t>
            </a:r>
            <a:r>
              <a:rPr lang="en-US" altLang="zh-TW" sz="2400" dirty="0"/>
              <a:t>()</a:t>
            </a: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pPr marL="0" indent="0">
              <a:buNone/>
            </a:pPr>
            <a:endParaRPr lang="en-US" altLang="zh-TW" sz="2400" dirty="0"/>
          </a:p>
          <a:p>
            <a:r>
              <a:rPr lang="en-US" altLang="zh-TW" sz="2400" dirty="0"/>
              <a:t>During training, you pass this config to the trainer</a:t>
            </a:r>
            <a:endParaRPr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51A333-9F46-4832-90D0-C5797011BF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69</a:t>
            </a:fld>
            <a:endParaRPr lang="en-US" altLang="zh-TW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E461374-7B8A-40AB-A69D-1DC9EAEE1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560" y="2264185"/>
            <a:ext cx="5485146" cy="176201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58823C5-9026-488B-80D2-D7C952441C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0"/>
          <a:stretch/>
        </p:blipFill>
        <p:spPr>
          <a:xfrm>
            <a:off x="3771273" y="4800095"/>
            <a:ext cx="3855720" cy="175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999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1BED3A-2EF2-4F00-A9CE-B85CB68DF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LLMs Are Out There?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126C615-69A4-48E9-B3CF-5F99D2C2E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zh-TW" sz="2000" b="0" i="0" u="none" strike="noStrike" dirty="0">
                <a:effectLst/>
                <a:latin typeface="Arial" panose="020B0604020202020204" pitchFamily="34" charset="0"/>
              </a:rPr>
              <a:t>GPT, </a:t>
            </a:r>
            <a:r>
              <a:rPr lang="en-US" altLang="zh-TW" sz="2000" b="0" i="0" u="none" strike="noStrike" dirty="0" err="1">
                <a:effectLst/>
                <a:latin typeface="Arial" panose="020B0604020202020204" pitchFamily="34" charset="0"/>
              </a:rPr>
              <a:t>Deepseek</a:t>
            </a:r>
            <a:r>
              <a:rPr lang="en-US" altLang="zh-TW" sz="2000" b="0" i="0" u="none" strike="noStrike" dirty="0">
                <a:effectLst/>
                <a:latin typeface="Arial" panose="020B0604020202020204" pitchFamily="34" charset="0"/>
              </a:rPr>
              <a:t>, Llama, </a:t>
            </a:r>
            <a:r>
              <a:rPr lang="en-US" altLang="zh-TW" sz="2000" b="0" i="0" u="none" strike="noStrike" dirty="0" err="1">
                <a:effectLst/>
                <a:latin typeface="Arial" panose="020B0604020202020204" pitchFamily="34" charset="0"/>
              </a:rPr>
              <a:t>gemma</a:t>
            </a:r>
            <a:r>
              <a:rPr lang="en-US" altLang="zh-TW" sz="2000" b="0" i="0" u="none" strike="noStrike" dirty="0">
                <a:effectLst/>
                <a:latin typeface="Arial" panose="020B0604020202020204" pitchFamily="34" charset="0"/>
              </a:rPr>
              <a:t>, </a:t>
            </a:r>
            <a:r>
              <a:rPr lang="en-US" altLang="zh-TW" sz="2000" b="0" i="0" u="none" strike="noStrike" dirty="0" err="1">
                <a:effectLst/>
                <a:latin typeface="Arial" panose="020B0604020202020204" pitchFamily="34" charset="0"/>
              </a:rPr>
              <a:t>Taide</a:t>
            </a:r>
            <a:r>
              <a:rPr lang="en-US" altLang="zh-TW" sz="2000" b="0" i="0" u="none" strike="noStrike" dirty="0">
                <a:effectLst/>
                <a:latin typeface="Arial" panose="020B0604020202020204" pitchFamily="34" charset="0"/>
              </a:rPr>
              <a:t>, Breeze, Mistral, </a:t>
            </a:r>
            <a:r>
              <a:rPr lang="en-US" altLang="zh-TW" sz="2000" b="0" i="0" u="none" strike="noStrike" dirty="0" err="1">
                <a:effectLst/>
                <a:latin typeface="Arial" panose="020B0604020202020204" pitchFamily="34" charset="0"/>
              </a:rPr>
              <a:t>Internvl</a:t>
            </a:r>
            <a:r>
              <a:rPr lang="en-US" altLang="zh-TW" sz="2000" b="0" i="0" u="none" strike="noStrike" dirty="0">
                <a:effectLst/>
                <a:latin typeface="Arial" panose="020B0604020202020204" pitchFamily="34" charset="0"/>
              </a:rPr>
              <a:t>, </a:t>
            </a:r>
            <a:r>
              <a:rPr lang="en-US" altLang="zh-TW" sz="2000" b="0" i="0" u="none" strike="noStrike" dirty="0" err="1">
                <a:effectLst/>
                <a:latin typeface="Arial" panose="020B0604020202020204" pitchFamily="34" charset="0"/>
              </a:rPr>
              <a:t>Qwen</a:t>
            </a:r>
            <a:r>
              <a:rPr lang="en-US" altLang="zh-TW" sz="2000" b="0" i="0" u="none" strike="noStrike" dirty="0">
                <a:effectLst/>
                <a:latin typeface="Arial" panose="020B0604020202020204" pitchFamily="34" charset="0"/>
              </a:rPr>
              <a:t>…</a:t>
            </a:r>
            <a:endParaRPr lang="en-US" altLang="zh-TW" sz="3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zh-TW" sz="2000" b="0" i="0" u="none" strike="noStrike" dirty="0">
                <a:effectLst/>
                <a:latin typeface="Arial" panose="020B0604020202020204" pitchFamily="34" charset="0"/>
              </a:rPr>
              <a:t>Each model has their own strengths and weaknesses: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zh-TW" sz="1600" dirty="0">
                <a:latin typeface="Arial" panose="020B0604020202020204" pitchFamily="34" charset="0"/>
              </a:rPr>
              <a:t>GPT: most well rounded option out there, but not open source and not commercially hostable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zh-TW" sz="1600" b="0" i="0" u="none" strike="noStrike" dirty="0">
                <a:effectLst/>
                <a:latin typeface="Arial" panose="020B0604020202020204" pitchFamily="34" charset="0"/>
              </a:rPr>
              <a:t>Breeze: has Traditional Chinese support + open source + commercially viable (3B, 8B); output can be a bit verbose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zh-TW" sz="2000" b="0" i="0" u="none" strike="noStrike" dirty="0">
                <a:effectLst/>
                <a:latin typeface="Arial" panose="020B0604020202020204" pitchFamily="34" charset="0"/>
              </a:rPr>
              <a:t>More and more recent models are capable of function calling – it’s all about picking what suits your use case best (model size, multi-lingual support, etc.)</a:t>
            </a:r>
            <a:endParaRPr lang="en-US" altLang="zh-TW" sz="3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zh-TW" sz="2000" b="0" i="0" u="none" strike="noStrike" dirty="0">
                <a:effectLst/>
                <a:latin typeface="Arial" panose="020B0604020202020204" pitchFamily="34" charset="0"/>
              </a:rPr>
              <a:t>Newer models have better text comprehension and some models that weren’t trained to do function calling can still perform basic FC if taught in prompts</a:t>
            </a:r>
            <a:endParaRPr lang="en-US" altLang="zh-TW" sz="3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zh-TW" sz="2000" b="0" i="0" u="none" strike="noStrike" dirty="0">
                <a:effectLst/>
                <a:latin typeface="Arial" panose="020B0604020202020204" pitchFamily="34" charset="0"/>
              </a:rPr>
              <a:t>Why do we need fine tuning then?</a:t>
            </a:r>
            <a:endParaRPr lang="en-US" altLang="zh-TW" sz="3600" b="0" dirty="0">
              <a:effectLst/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zh-TW" sz="1600" b="0" i="0" u="none" strike="noStrike" dirty="0">
                <a:effectLst/>
                <a:latin typeface="Arial" panose="020B0604020202020204" pitchFamily="34" charset="0"/>
              </a:rPr>
              <a:t>Stability, formatting, some smaller models really don’t have one-shot learning capability because they can’t generalize well enough</a:t>
            </a:r>
            <a:endParaRPr lang="en-US" altLang="zh-TW" sz="3200" b="0" dirty="0">
              <a:effectLst/>
            </a:endParaRPr>
          </a:p>
          <a:p>
            <a:pPr marL="0" indent="0">
              <a:buNone/>
            </a:pPr>
            <a:br>
              <a:rPr lang="en-US" altLang="zh-TW" sz="3600" dirty="0"/>
            </a:br>
            <a:endParaRPr lang="zh-TW" altLang="en-US" sz="36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B1F7ED1-CA70-45C7-827F-8E6AA7CAB4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453814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84E269-EDE1-491D-8829-AE4B96CD3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LoRA</a:t>
            </a:r>
            <a:r>
              <a:rPr lang="en-US" altLang="zh-TW" dirty="0"/>
              <a:t> Hyperparameters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E49A41-0D61-46D2-A883-80FA22D50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For those just getting started with </a:t>
            </a:r>
            <a:r>
              <a:rPr lang="en-US" altLang="zh-TW" sz="2400" dirty="0" err="1"/>
              <a:t>LoRA</a:t>
            </a:r>
            <a:r>
              <a:rPr lang="en-US" altLang="zh-TW" sz="2400" dirty="0"/>
              <a:t>, focus on the r (rank) and alpha parameters</a:t>
            </a:r>
          </a:p>
          <a:p>
            <a:r>
              <a:rPr lang="en-US" altLang="zh-TW" sz="2400" dirty="0"/>
              <a:t>If you run into CUDA OOM (out of memory) problems and you can’t reduce your batch size or max input length any further, you can try reducing the rank</a:t>
            </a:r>
          </a:p>
          <a:p>
            <a:r>
              <a:rPr lang="en-US" altLang="zh-TW" sz="2400" dirty="0"/>
              <a:t>When starting out, it is recommended to maintain a 1:2 ratio between rank and alpha</a:t>
            </a:r>
            <a:endParaRPr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934AC81-D604-4FD6-82BC-BB9BB2C87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70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869477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C3EBBE-6ED9-41F1-B784-60B01F300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Other Hyperparameters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B8E8A3-6A52-4321-B854-531D3BAE5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70344"/>
            <a:ext cx="11152717" cy="4757737"/>
          </a:xfrm>
        </p:spPr>
        <p:txBody>
          <a:bodyPr/>
          <a:lstStyle/>
          <a:p>
            <a:r>
              <a:rPr lang="en-US" altLang="zh-TW" sz="2400" dirty="0"/>
              <a:t>The trainer used for this demo comes from transformers’ </a:t>
            </a:r>
            <a:r>
              <a:rPr lang="en-US" altLang="zh-TW" sz="2400" dirty="0" err="1"/>
              <a:t>trl</a:t>
            </a:r>
            <a:r>
              <a:rPr lang="en-US" altLang="zh-TW" sz="2400" dirty="0"/>
              <a:t> library (specifically </a:t>
            </a:r>
            <a:r>
              <a:rPr lang="en-US" altLang="zh-TW" sz="2400" dirty="0" err="1"/>
              <a:t>SFTTrainer</a:t>
            </a:r>
            <a:r>
              <a:rPr lang="en-US" altLang="zh-TW" sz="2400" dirty="0"/>
              <a:t> and </a:t>
            </a:r>
            <a:r>
              <a:rPr lang="en-US" altLang="zh-TW" sz="2400" dirty="0" err="1"/>
              <a:t>SFTConfig</a:t>
            </a:r>
            <a:r>
              <a:rPr lang="en-US" altLang="zh-TW" sz="2400" dirty="0"/>
              <a:t>)</a:t>
            </a:r>
          </a:p>
          <a:p>
            <a:r>
              <a:rPr lang="en-US" altLang="zh-TW" sz="2400" dirty="0"/>
              <a:t>Here are some noteworthy parameters to tune while training your model:</a:t>
            </a:r>
          </a:p>
          <a:p>
            <a:pPr lvl="1"/>
            <a:r>
              <a:rPr lang="en-US" altLang="zh-TW" sz="2000" dirty="0" err="1"/>
              <a:t>max_seq_length</a:t>
            </a:r>
            <a:r>
              <a:rPr lang="en-US" altLang="zh-TW" sz="2000" dirty="0"/>
              <a:t>: how many tokens your model can take in at once, affects your LLM’s ability to handle long inputs; drastically affects VRAM usage</a:t>
            </a:r>
          </a:p>
          <a:p>
            <a:pPr lvl="1"/>
            <a:r>
              <a:rPr lang="en-US" altLang="zh-TW" sz="2000" dirty="0" err="1"/>
              <a:t>per_device_train_batch_size</a:t>
            </a:r>
            <a:r>
              <a:rPr lang="en-US" altLang="zh-TW" sz="2000" dirty="0"/>
              <a:t>: batch size, adjust this based on your VRAM</a:t>
            </a:r>
          </a:p>
          <a:p>
            <a:pPr lvl="1"/>
            <a:r>
              <a:rPr lang="en-US" altLang="zh-TW" sz="2000" dirty="0" err="1"/>
              <a:t>save_strategy</a:t>
            </a:r>
            <a:r>
              <a:rPr lang="en-US" altLang="zh-TW" sz="2000" dirty="0"/>
              <a:t>: how often you save checkpoints</a:t>
            </a:r>
          </a:p>
          <a:p>
            <a:pPr lvl="1"/>
            <a:r>
              <a:rPr lang="en-US" altLang="zh-TW" sz="2000" dirty="0" err="1"/>
              <a:t>num_train_epochs</a:t>
            </a:r>
            <a:r>
              <a:rPr lang="en-US" altLang="zh-TW" sz="2000" dirty="0"/>
              <a:t>: how many epochs to train for (you can also opt to use steps as a unit instead of epoch)</a:t>
            </a:r>
          </a:p>
          <a:p>
            <a:pPr lvl="1"/>
            <a:r>
              <a:rPr lang="en-US" altLang="zh-TW" sz="2000" dirty="0" err="1"/>
              <a:t>learning_rate</a:t>
            </a:r>
            <a:endParaRPr lang="en-US" altLang="zh-TW" sz="2000" dirty="0"/>
          </a:p>
          <a:p>
            <a:pPr lvl="1"/>
            <a:r>
              <a:rPr lang="en-US" altLang="zh-TW" sz="2000" dirty="0"/>
              <a:t>bf16: whether to train in bf16</a:t>
            </a:r>
          </a:p>
          <a:p>
            <a:pPr lvl="1"/>
            <a:r>
              <a:rPr lang="en-US" altLang="zh-TW" sz="2000" dirty="0" err="1"/>
              <a:t>logging_steps</a:t>
            </a:r>
            <a:r>
              <a:rPr lang="en-US" altLang="zh-TW" sz="2000" dirty="0"/>
              <a:t>: how often you log training statistics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0B287C6-09AC-4F6A-9033-3A1CDAEC3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71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849629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C3B26C-417F-49CF-BCDD-88B1E5CED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</a:t>
            </a:r>
            <a:r>
              <a:rPr lang="en-US" altLang="zh-TW" dirty="0" err="1"/>
              <a:t>SFTConfig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989E848-B27C-426E-A168-636278B51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36"/>
          <a:stretch/>
        </p:blipFill>
        <p:spPr>
          <a:xfrm>
            <a:off x="6446520" y="423893"/>
            <a:ext cx="4341450" cy="6010213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06890B-D7D3-4D5B-A479-1803D24AE7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72</a:t>
            </a:fld>
            <a:endParaRPr lang="en-US" altLang="zh-TW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8D7F480-12E4-4BA2-B70E-2BF8CE5C5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26" y="1955300"/>
            <a:ext cx="5366673" cy="249477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94D9571-F4A5-4999-9013-AB88E4052D4F}"/>
              </a:ext>
            </a:extLst>
          </p:cNvPr>
          <p:cNvSpPr txBox="1"/>
          <p:nvPr/>
        </p:nvSpPr>
        <p:spPr>
          <a:xfrm>
            <a:off x="601133" y="5361824"/>
            <a:ext cx="61417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/>
              <a:t>See gemma_function_calling_finetune.py for a short example that you can run with a custom function calling dataset inside the ./dataset folder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646130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2C0D-7C6B-E94B-50C8-5C01993CA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Full Fine Tune a Model (Transformers)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D83575-0D2F-197B-578F-5E8C65111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2003" y="1133331"/>
            <a:ext cx="5327381" cy="47577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A6C56E-390C-B938-3072-1C23061C52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73</a:t>
            </a:fld>
            <a:endParaRPr lang="en-US" altLang="zh-TW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FB20C4-093A-8B8E-3C0E-E0116E961FEF}"/>
              </a:ext>
            </a:extLst>
          </p:cNvPr>
          <p:cNvSpPr txBox="1"/>
          <p:nvPr/>
        </p:nvSpPr>
        <p:spPr>
          <a:xfrm>
            <a:off x="2610500" y="6060270"/>
            <a:ext cx="697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Full code available on gemma_function_calling_full_finetune.py</a:t>
            </a:r>
          </a:p>
        </p:txBody>
      </p:sp>
    </p:spTree>
    <p:extLst>
      <p:ext uri="{BB962C8B-B14F-4D97-AF65-F5344CB8AC3E}">
        <p14:creationId xmlns:p14="http://schemas.microsoft.com/office/powerpoint/2010/main" val="12884135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4B59D3-0D49-472C-A5C1-D754F25B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Other Fine Tuning Frameworks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F3EBCB-38D0-40C4-AA0E-D178358D9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For more advanced full fine tuning/</a:t>
            </a:r>
            <a:r>
              <a:rPr lang="en-US" altLang="zh-TW" sz="2400" dirty="0" err="1"/>
              <a:t>LoRA</a:t>
            </a:r>
            <a:r>
              <a:rPr lang="en-US" altLang="zh-TW" sz="2400" dirty="0"/>
              <a:t> implementations, consider surveying the following papers and their associated repos:</a:t>
            </a:r>
          </a:p>
          <a:p>
            <a:pPr lvl="1"/>
            <a:r>
              <a:rPr lang="en-US" altLang="zh-TW" sz="2000" dirty="0" err="1"/>
              <a:t>Unsloth</a:t>
            </a:r>
            <a:endParaRPr lang="en-US" altLang="zh-TW" sz="2000" dirty="0"/>
          </a:p>
          <a:p>
            <a:pPr lvl="1"/>
            <a:r>
              <a:rPr lang="en-US" altLang="zh-TW" sz="2000" dirty="0" err="1"/>
              <a:t>Xtuner</a:t>
            </a:r>
            <a:endParaRPr lang="en-US" altLang="zh-TW" sz="2000" dirty="0"/>
          </a:p>
          <a:p>
            <a:pPr lvl="1"/>
            <a:r>
              <a:rPr lang="en-US" altLang="zh-TW" sz="2000" dirty="0"/>
              <a:t>BELLE</a:t>
            </a:r>
          </a:p>
          <a:p>
            <a:r>
              <a:rPr lang="en-US" altLang="zh-TW" sz="2400" dirty="0"/>
              <a:t>These only work on </a:t>
            </a:r>
            <a:r>
              <a:rPr lang="en-US" altLang="zh-TW" sz="2400" b="1" dirty="0"/>
              <a:t>Nvidia</a:t>
            </a:r>
            <a:r>
              <a:rPr lang="en-US" altLang="zh-TW" sz="2400" dirty="0"/>
              <a:t> hardware</a:t>
            </a:r>
          </a:p>
          <a:p>
            <a:r>
              <a:rPr lang="en-US" altLang="zh-TW" sz="2400" dirty="0"/>
              <a:t>For </a:t>
            </a:r>
            <a:r>
              <a:rPr lang="en-US" altLang="zh-TW" sz="2400" dirty="0" err="1"/>
              <a:t>ROCm</a:t>
            </a:r>
            <a:r>
              <a:rPr lang="en-US" altLang="zh-TW" sz="2400" dirty="0"/>
              <a:t> based solutions, stick to </a:t>
            </a:r>
            <a:r>
              <a:rPr lang="en-US" altLang="zh-TW" sz="2400" b="1" dirty="0"/>
              <a:t>transformers, </a:t>
            </a:r>
            <a:r>
              <a:rPr lang="en-US" altLang="zh-TW" sz="2400" b="1" dirty="0" err="1"/>
              <a:t>pytorch</a:t>
            </a:r>
            <a:r>
              <a:rPr lang="en-US" altLang="zh-TW" sz="2400" b="1" dirty="0"/>
              <a:t>, </a:t>
            </a:r>
            <a:r>
              <a:rPr lang="en-US" altLang="zh-TW" sz="2400" b="1" dirty="0" err="1"/>
              <a:t>deepspeed</a:t>
            </a:r>
            <a:r>
              <a:rPr lang="en-US" altLang="zh-TW" sz="2400" dirty="0"/>
              <a:t> implementations</a:t>
            </a:r>
            <a:endParaRPr lang="en-US" altLang="zh-TW" sz="2400" b="1" dirty="0"/>
          </a:p>
          <a:p>
            <a:r>
              <a:rPr lang="en-US" altLang="zh-TW" sz="2400" dirty="0"/>
              <a:t>While not exclusively related to fine tuning, it would also be useful to familiarize yourself with </a:t>
            </a:r>
            <a:r>
              <a:rPr lang="en-US" altLang="zh-TW" sz="2400" b="1" dirty="0"/>
              <a:t>flash attention</a:t>
            </a:r>
            <a:endParaRPr lang="zh-TW" altLang="en-US" sz="2400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129A797-178F-4BCE-8326-FC6543DE92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74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918818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52E18-9337-B837-312F-16B6486E2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Unsloth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5EB71-AF9F-3B06-4611-71617B35C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hlinkClick r:id="rId2"/>
              </a:rPr>
              <a:t>https://github.com/unslothai/unsloth</a:t>
            </a:r>
            <a:endParaRPr lang="en-US" sz="2800" dirty="0"/>
          </a:p>
          <a:p>
            <a:r>
              <a:rPr lang="en-US" sz="2800" dirty="0"/>
              <a:t>Supports full-finetuning on NVIDIA GPUs and Intel GPUs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47E15-97D8-C60B-9353-2737BB20A0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75</a:t>
            </a:fld>
            <a:endParaRPr lang="en-US" altLang="zh-TW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2AD120-194B-8989-C562-78C3F244B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55" y="2914647"/>
            <a:ext cx="10488489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173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1D2C0F-62B8-405C-9D84-214A4566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04E54F-E58A-4657-A927-B7FBB0317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In this course, we discussed: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altLang="zh-TW" sz="2000" dirty="0"/>
              <a:t>The basics of LLMs and how they work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altLang="zh-TW" sz="2000" dirty="0"/>
              <a:t>How to improve a LLM’s performance with and without fine tuning (RAG)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altLang="zh-TW" sz="2000" dirty="0"/>
              <a:t>How to set up and deploy basic LLM programs on AMD platforms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730A827-81A2-4B07-8E1D-83A12B4EE4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76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86910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89982" y="2584703"/>
            <a:ext cx="9514821" cy="1758697"/>
          </a:xfrm>
        </p:spPr>
        <p:txBody>
          <a:bodyPr/>
          <a:lstStyle/>
          <a:p>
            <a:r>
              <a:rPr lang="en-US" altLang="zh-TW" sz="5400" dirty="0"/>
              <a:t>Introduction to Function Calling: Overview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5386194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5732CD-2DCC-4427-BAF5-B9BB47CB3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Tools/Function Calling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9901B4-7F59-4DF4-AA48-44949205B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b="1" dirty="0"/>
              <a:t>Objective: </a:t>
            </a:r>
            <a:r>
              <a:rPr lang="en-US" altLang="zh-TW" sz="2000" dirty="0"/>
              <a:t>using the semantic understanding of large language models (LLMs), convert a user’s unstructured command into control signals for other applications with </a:t>
            </a:r>
            <a:r>
              <a:rPr lang="en-US" altLang="zh-TW" sz="2000" u="sng" dirty="0"/>
              <a:t>function calling</a:t>
            </a:r>
            <a:endParaRPr lang="en-US" altLang="zh-TW" sz="2000" dirty="0"/>
          </a:p>
          <a:p>
            <a:pPr lvl="1"/>
            <a:r>
              <a:rPr lang="en-US" altLang="zh-TW" sz="1600" dirty="0"/>
              <a:t>For LLMs, function calling refers to when the LLM infers the </a:t>
            </a:r>
            <a:r>
              <a:rPr lang="en-US" altLang="zh-TW" sz="1600" u="sng" dirty="0"/>
              <a:t>correct function</a:t>
            </a:r>
            <a:r>
              <a:rPr lang="en-US" altLang="zh-TW" sz="1600" dirty="0"/>
              <a:t> to call and its </a:t>
            </a:r>
            <a:r>
              <a:rPr lang="en-US" altLang="zh-TW" sz="1600" u="sng" dirty="0"/>
              <a:t>input parameters</a:t>
            </a:r>
            <a:r>
              <a:rPr lang="en-US" altLang="zh-TW" sz="1600" dirty="0"/>
              <a:t> from the user prompt</a:t>
            </a:r>
          </a:p>
          <a:p>
            <a:r>
              <a:rPr lang="en-US" altLang="zh-TW" sz="2000" b="1" dirty="0"/>
              <a:t>Applications: </a:t>
            </a:r>
            <a:r>
              <a:rPr lang="en-US" altLang="zh-TW" sz="2000" dirty="0"/>
              <a:t>IoT, search (retrieve real-time data online or from local database), automated customer service (banking, booking), AI PC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A952751-B2FA-4C17-B35E-E11A096DB5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78</a:t>
            </a:fld>
            <a:endParaRPr lang="en-US" altLang="zh-TW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7C3A7F5D-1BB2-4150-AEBB-371DD3FA39F4}"/>
              </a:ext>
            </a:extLst>
          </p:cNvPr>
          <p:cNvGrpSpPr/>
          <p:nvPr/>
        </p:nvGrpSpPr>
        <p:grpSpPr>
          <a:xfrm>
            <a:off x="8409577" y="4005822"/>
            <a:ext cx="1147142" cy="2183583"/>
            <a:chOff x="6299200" y="4827759"/>
            <a:chExt cx="1147142" cy="2183583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342A1882-AE95-43E0-9B59-C804F1569F6F}"/>
                </a:ext>
              </a:extLst>
            </p:cNvPr>
            <p:cNvSpPr/>
            <p:nvPr/>
          </p:nvSpPr>
          <p:spPr>
            <a:xfrm>
              <a:off x="6299200" y="4827759"/>
              <a:ext cx="1147142" cy="261750"/>
            </a:xfrm>
            <a:prstGeom prst="roundRect">
              <a:avLst>
                <a:gd name="adj" fmla="val 50000"/>
              </a:avLst>
            </a:prstGeom>
            <a:solidFill>
              <a:srgbClr val="25A2A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Controller</a:t>
              </a:r>
              <a:endPara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B8CE87B3-D2A9-42D3-9020-FE121F42A4B8}"/>
                </a:ext>
              </a:extLst>
            </p:cNvPr>
            <p:cNvSpPr/>
            <p:nvPr/>
          </p:nvSpPr>
          <p:spPr>
            <a:xfrm>
              <a:off x="6368917" y="6500564"/>
              <a:ext cx="1025983" cy="510778"/>
            </a:xfrm>
            <a:prstGeom prst="roundRect">
              <a:avLst/>
            </a:prstGeom>
            <a:solidFill>
              <a:srgbClr val="41719C">
                <a:alpha val="37000"/>
              </a:srgbClr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marL="0" lvl="1" algn="ctr">
                <a:spcAft>
                  <a:spcPts val="324"/>
                </a:spcAft>
              </a:pPr>
              <a:r>
                <a:rPr lang="en-US" altLang="zh-TW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Perform action</a:t>
              </a:r>
            </a:p>
          </p:txBody>
        </p: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DD4F072F-0213-4F62-9094-C67248D026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15" t="13922" r="16183"/>
            <a:stretch/>
          </p:blipFill>
          <p:spPr>
            <a:xfrm>
              <a:off x="6440254" y="5084159"/>
              <a:ext cx="883310" cy="1566839"/>
            </a:xfrm>
            <a:prstGeom prst="rect">
              <a:avLst/>
            </a:prstGeom>
          </p:spPr>
        </p:pic>
      </p:grp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E063C35E-E889-4F0F-AF22-C3A323B1D618}"/>
              </a:ext>
            </a:extLst>
          </p:cNvPr>
          <p:cNvSpPr/>
          <p:nvPr/>
        </p:nvSpPr>
        <p:spPr>
          <a:xfrm>
            <a:off x="2211876" y="5474316"/>
            <a:ext cx="1171312" cy="715089"/>
          </a:xfrm>
          <a:prstGeom prst="roundRect">
            <a:avLst/>
          </a:prstGeom>
          <a:solidFill>
            <a:srgbClr val="41719C">
              <a:alpha val="37000"/>
            </a:srgbClr>
          </a:solidFill>
          <a:ln>
            <a:solidFill>
              <a:schemeClr val="bg1"/>
            </a:solidFill>
          </a:ln>
        </p:spPr>
        <p:txBody>
          <a:bodyPr wrap="square" anchor="ctr">
            <a:spAutoFit/>
          </a:bodyPr>
          <a:lstStyle/>
          <a:p>
            <a:pPr marL="0" lvl="1" algn="ctr">
              <a:spcAft>
                <a:spcPts val="324"/>
              </a:spcAft>
            </a:pPr>
            <a:r>
              <a:rPr lang="en-US" altLang="zh-TW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Spoken command as input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772C12B-083B-4498-A3F0-43ACBE4F3B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003" y="4375821"/>
            <a:ext cx="979085" cy="1333904"/>
          </a:xfrm>
          <a:prstGeom prst="rect">
            <a:avLst/>
          </a:prstGeom>
        </p:spPr>
      </p:pic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1278F561-C5AE-4B46-A611-C036AC6AF4D5}"/>
              </a:ext>
            </a:extLst>
          </p:cNvPr>
          <p:cNvSpPr/>
          <p:nvPr/>
        </p:nvSpPr>
        <p:spPr>
          <a:xfrm>
            <a:off x="3023622" y="4974955"/>
            <a:ext cx="491122" cy="243266"/>
          </a:xfrm>
          <a:prstGeom prst="rightArrow">
            <a:avLst>
              <a:gd name="adj1" fmla="val 50000"/>
              <a:gd name="adj2" fmla="val 68599"/>
            </a:avLst>
          </a:prstGeom>
          <a:solidFill>
            <a:srgbClr val="25A2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15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D705BCAA-E4D4-4F09-9740-9F7C32025825}"/>
              </a:ext>
            </a:extLst>
          </p:cNvPr>
          <p:cNvSpPr/>
          <p:nvPr/>
        </p:nvSpPr>
        <p:spPr>
          <a:xfrm>
            <a:off x="8051552" y="4974955"/>
            <a:ext cx="491122" cy="243266"/>
          </a:xfrm>
          <a:prstGeom prst="rightArrow">
            <a:avLst>
              <a:gd name="adj1" fmla="val 50000"/>
              <a:gd name="adj2" fmla="val 68599"/>
            </a:avLst>
          </a:prstGeom>
          <a:solidFill>
            <a:srgbClr val="25A2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15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A554619B-C97E-4440-AEE9-6E5C47F489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598" y="4475552"/>
            <a:ext cx="464346" cy="464346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C324B645-1007-4EE2-8D5C-A98782D64C16}"/>
              </a:ext>
            </a:extLst>
          </p:cNvPr>
          <p:cNvGrpSpPr/>
          <p:nvPr/>
        </p:nvGrpSpPr>
        <p:grpSpPr>
          <a:xfrm>
            <a:off x="4952490" y="4479629"/>
            <a:ext cx="1443640" cy="1233919"/>
            <a:chOff x="2828683" y="5183301"/>
            <a:chExt cx="1443640" cy="1233919"/>
          </a:xfrm>
        </p:grpSpPr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EFCF4B43-2600-4AB7-95AA-179D1C60AAF6}"/>
                </a:ext>
              </a:extLst>
            </p:cNvPr>
            <p:cNvSpPr/>
            <p:nvPr/>
          </p:nvSpPr>
          <p:spPr>
            <a:xfrm>
              <a:off x="2828683" y="5294020"/>
              <a:ext cx="1443640" cy="1123200"/>
            </a:xfrm>
            <a:prstGeom prst="roundRect">
              <a:avLst/>
            </a:prstGeom>
            <a:solidFill>
              <a:srgbClr val="41719C">
                <a:alpha val="37000"/>
              </a:srgbClr>
            </a:solidFill>
            <a:ln>
              <a:solidFill>
                <a:schemeClr val="bg1"/>
              </a:solidFill>
            </a:ln>
          </p:spPr>
          <p:txBody>
            <a:bodyPr wrap="square" tIns="108000" anchor="ctr" anchorCtr="0">
              <a:spAutoFit/>
            </a:bodyPr>
            <a:lstStyle/>
            <a:p>
              <a:pPr marL="0" lvl="1" algn="ctr">
                <a:spcAft>
                  <a:spcPts val="324"/>
                </a:spcAft>
              </a:pPr>
              <a:r>
                <a:rPr lang="en-US" altLang="zh-TW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Decide which function to use and convert text to JSON</a:t>
              </a:r>
            </a:p>
          </p:txBody>
        </p:sp>
        <p:sp>
          <p:nvSpPr>
            <p:cNvPr id="16" name="矩形: 圓角 15">
              <a:extLst>
                <a:ext uri="{FF2B5EF4-FFF2-40B4-BE49-F238E27FC236}">
                  <a16:creationId xmlns:a16="http://schemas.microsoft.com/office/drawing/2014/main" id="{3F13741D-9226-4EFA-A236-DA634AC70942}"/>
                </a:ext>
              </a:extLst>
            </p:cNvPr>
            <p:cNvSpPr/>
            <p:nvPr/>
          </p:nvSpPr>
          <p:spPr>
            <a:xfrm>
              <a:off x="2869335" y="5183301"/>
              <a:ext cx="1362337" cy="261750"/>
            </a:xfrm>
            <a:prstGeom prst="roundRect">
              <a:avLst>
                <a:gd name="adj" fmla="val 50000"/>
              </a:avLst>
            </a:prstGeom>
            <a:solidFill>
              <a:srgbClr val="25A2A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Gemma 2 2B</a:t>
              </a:r>
              <a:endPara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CA9DD76F-3017-4E28-9C32-7453250A3418}"/>
              </a:ext>
            </a:extLst>
          </p:cNvPr>
          <p:cNvGrpSpPr/>
          <p:nvPr/>
        </p:nvGrpSpPr>
        <p:grpSpPr>
          <a:xfrm>
            <a:off x="6502890" y="4475140"/>
            <a:ext cx="1443640" cy="1238408"/>
            <a:chOff x="4377273" y="5178812"/>
            <a:chExt cx="1443640" cy="1238408"/>
          </a:xfrm>
        </p:grpSpPr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9EC9A592-5B00-4E06-A11B-D85CF223BC8C}"/>
                </a:ext>
              </a:extLst>
            </p:cNvPr>
            <p:cNvSpPr/>
            <p:nvPr/>
          </p:nvSpPr>
          <p:spPr>
            <a:xfrm>
              <a:off x="4377273" y="5294020"/>
              <a:ext cx="1443640" cy="1123200"/>
            </a:xfrm>
            <a:prstGeom prst="roundRect">
              <a:avLst/>
            </a:prstGeom>
            <a:solidFill>
              <a:srgbClr val="41719C">
                <a:alpha val="37000"/>
              </a:srgbClr>
            </a:solidFill>
            <a:ln>
              <a:solidFill>
                <a:schemeClr val="bg1"/>
              </a:solidFill>
            </a:ln>
          </p:spPr>
          <p:txBody>
            <a:bodyPr wrap="square" tIns="108000" anchor="ctr" anchorCtr="0">
              <a:spAutoFit/>
            </a:bodyPr>
            <a:lstStyle/>
            <a:p>
              <a:pPr marL="0" lvl="1" algn="ctr">
                <a:spcAft>
                  <a:spcPts val="324"/>
                </a:spcAft>
              </a:pPr>
              <a:r>
                <a:rPr lang="en-US" altLang="zh-TW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Using JSON data fields as input, call function</a:t>
              </a:r>
            </a:p>
          </p:txBody>
        </p:sp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DACD2643-9B67-4FDF-8720-254FE780CEA9}"/>
                </a:ext>
              </a:extLst>
            </p:cNvPr>
            <p:cNvSpPr/>
            <p:nvPr/>
          </p:nvSpPr>
          <p:spPr>
            <a:xfrm>
              <a:off x="4417925" y="5178812"/>
              <a:ext cx="1362337" cy="261750"/>
            </a:xfrm>
            <a:prstGeom prst="roundRect">
              <a:avLst>
                <a:gd name="adj" fmla="val 50000"/>
              </a:avLst>
            </a:prstGeom>
            <a:solidFill>
              <a:srgbClr val="25A2A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API</a:t>
              </a:r>
              <a:endPara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20" name="語音泡泡: 圓角矩形 19">
            <a:extLst>
              <a:ext uri="{FF2B5EF4-FFF2-40B4-BE49-F238E27FC236}">
                <a16:creationId xmlns:a16="http://schemas.microsoft.com/office/drawing/2014/main" id="{D3E0ADD0-40C8-4B88-9126-B1C38BDE4F07}"/>
              </a:ext>
            </a:extLst>
          </p:cNvPr>
          <p:cNvSpPr/>
          <p:nvPr/>
        </p:nvSpPr>
        <p:spPr>
          <a:xfrm>
            <a:off x="2713332" y="3701935"/>
            <a:ext cx="1143214" cy="641677"/>
          </a:xfrm>
          <a:prstGeom prst="wedgeRoundRectCallout">
            <a:avLst>
              <a:gd name="adj1" fmla="val -32514"/>
              <a:gd name="adj2" fmla="val 73180"/>
              <a:gd name="adj3" fmla="val 16667"/>
            </a:avLst>
          </a:prstGeom>
          <a:solidFill>
            <a:srgbClr val="25A2A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Take two steps forward</a:t>
            </a:r>
            <a:endParaRPr lang="zh-TW" altLang="en-US" sz="1400" dirty="0"/>
          </a:p>
        </p:txBody>
      </p:sp>
      <p:sp>
        <p:nvSpPr>
          <p:cNvPr id="21" name="語音泡泡: 圓角矩形 95">
            <a:extLst>
              <a:ext uri="{FF2B5EF4-FFF2-40B4-BE49-F238E27FC236}">
                <a16:creationId xmlns:a16="http://schemas.microsoft.com/office/drawing/2014/main" id="{94D54C1A-17B2-41EC-A7D2-FB021EFB654E}"/>
              </a:ext>
            </a:extLst>
          </p:cNvPr>
          <p:cNvSpPr/>
          <p:nvPr/>
        </p:nvSpPr>
        <p:spPr>
          <a:xfrm>
            <a:off x="4821532" y="5584074"/>
            <a:ext cx="2883906" cy="846892"/>
          </a:xfrm>
          <a:custGeom>
            <a:avLst/>
            <a:gdLst>
              <a:gd name="connsiteX0" fmla="*/ 0 w 2883906"/>
              <a:gd name="connsiteY0" fmla="*/ 106948 h 641677"/>
              <a:gd name="connsiteX1" fmla="*/ 106948 w 2883906"/>
              <a:gd name="connsiteY1" fmla="*/ 0 h 641677"/>
              <a:gd name="connsiteX2" fmla="*/ 480651 w 2883906"/>
              <a:gd name="connsiteY2" fmla="*/ 0 h 641677"/>
              <a:gd name="connsiteX3" fmla="*/ 644293 w 2883906"/>
              <a:gd name="connsiteY3" fmla="*/ -205215 h 641677"/>
              <a:gd name="connsiteX4" fmla="*/ 1201628 w 2883906"/>
              <a:gd name="connsiteY4" fmla="*/ 0 h 641677"/>
              <a:gd name="connsiteX5" fmla="*/ 2776958 w 2883906"/>
              <a:gd name="connsiteY5" fmla="*/ 0 h 641677"/>
              <a:gd name="connsiteX6" fmla="*/ 2883906 w 2883906"/>
              <a:gd name="connsiteY6" fmla="*/ 106948 h 641677"/>
              <a:gd name="connsiteX7" fmla="*/ 2883906 w 2883906"/>
              <a:gd name="connsiteY7" fmla="*/ 106946 h 641677"/>
              <a:gd name="connsiteX8" fmla="*/ 2883906 w 2883906"/>
              <a:gd name="connsiteY8" fmla="*/ 106946 h 641677"/>
              <a:gd name="connsiteX9" fmla="*/ 2883906 w 2883906"/>
              <a:gd name="connsiteY9" fmla="*/ 267365 h 641677"/>
              <a:gd name="connsiteX10" fmla="*/ 2883906 w 2883906"/>
              <a:gd name="connsiteY10" fmla="*/ 534729 h 641677"/>
              <a:gd name="connsiteX11" fmla="*/ 2776958 w 2883906"/>
              <a:gd name="connsiteY11" fmla="*/ 641677 h 641677"/>
              <a:gd name="connsiteX12" fmla="*/ 1201628 w 2883906"/>
              <a:gd name="connsiteY12" fmla="*/ 641677 h 641677"/>
              <a:gd name="connsiteX13" fmla="*/ 480651 w 2883906"/>
              <a:gd name="connsiteY13" fmla="*/ 641677 h 641677"/>
              <a:gd name="connsiteX14" fmla="*/ 480651 w 2883906"/>
              <a:gd name="connsiteY14" fmla="*/ 641677 h 641677"/>
              <a:gd name="connsiteX15" fmla="*/ 106948 w 2883906"/>
              <a:gd name="connsiteY15" fmla="*/ 641677 h 641677"/>
              <a:gd name="connsiteX16" fmla="*/ 0 w 2883906"/>
              <a:gd name="connsiteY16" fmla="*/ 534729 h 641677"/>
              <a:gd name="connsiteX17" fmla="*/ 0 w 2883906"/>
              <a:gd name="connsiteY17" fmla="*/ 267365 h 641677"/>
              <a:gd name="connsiteX18" fmla="*/ 0 w 2883906"/>
              <a:gd name="connsiteY18" fmla="*/ 106946 h 641677"/>
              <a:gd name="connsiteX19" fmla="*/ 0 w 2883906"/>
              <a:gd name="connsiteY19" fmla="*/ 106946 h 641677"/>
              <a:gd name="connsiteX20" fmla="*/ 0 w 2883906"/>
              <a:gd name="connsiteY20" fmla="*/ 106948 h 641677"/>
              <a:gd name="connsiteX0" fmla="*/ 0 w 2883906"/>
              <a:gd name="connsiteY0" fmla="*/ 312163 h 846892"/>
              <a:gd name="connsiteX1" fmla="*/ 106948 w 2883906"/>
              <a:gd name="connsiteY1" fmla="*/ 205215 h 846892"/>
              <a:gd name="connsiteX2" fmla="*/ 480651 w 2883906"/>
              <a:gd name="connsiteY2" fmla="*/ 205215 h 846892"/>
              <a:gd name="connsiteX3" fmla="*/ 644293 w 2883906"/>
              <a:gd name="connsiteY3" fmla="*/ 0 h 846892"/>
              <a:gd name="connsiteX4" fmla="*/ 911115 w 2883906"/>
              <a:gd name="connsiteY4" fmla="*/ 202833 h 846892"/>
              <a:gd name="connsiteX5" fmla="*/ 2776958 w 2883906"/>
              <a:gd name="connsiteY5" fmla="*/ 205215 h 846892"/>
              <a:gd name="connsiteX6" fmla="*/ 2883906 w 2883906"/>
              <a:gd name="connsiteY6" fmla="*/ 312163 h 846892"/>
              <a:gd name="connsiteX7" fmla="*/ 2883906 w 2883906"/>
              <a:gd name="connsiteY7" fmla="*/ 312161 h 846892"/>
              <a:gd name="connsiteX8" fmla="*/ 2883906 w 2883906"/>
              <a:gd name="connsiteY8" fmla="*/ 312161 h 846892"/>
              <a:gd name="connsiteX9" fmla="*/ 2883906 w 2883906"/>
              <a:gd name="connsiteY9" fmla="*/ 472580 h 846892"/>
              <a:gd name="connsiteX10" fmla="*/ 2883906 w 2883906"/>
              <a:gd name="connsiteY10" fmla="*/ 739944 h 846892"/>
              <a:gd name="connsiteX11" fmla="*/ 2776958 w 2883906"/>
              <a:gd name="connsiteY11" fmla="*/ 846892 h 846892"/>
              <a:gd name="connsiteX12" fmla="*/ 1201628 w 2883906"/>
              <a:gd name="connsiteY12" fmla="*/ 846892 h 846892"/>
              <a:gd name="connsiteX13" fmla="*/ 480651 w 2883906"/>
              <a:gd name="connsiteY13" fmla="*/ 846892 h 846892"/>
              <a:gd name="connsiteX14" fmla="*/ 480651 w 2883906"/>
              <a:gd name="connsiteY14" fmla="*/ 846892 h 846892"/>
              <a:gd name="connsiteX15" fmla="*/ 106948 w 2883906"/>
              <a:gd name="connsiteY15" fmla="*/ 846892 h 846892"/>
              <a:gd name="connsiteX16" fmla="*/ 0 w 2883906"/>
              <a:gd name="connsiteY16" fmla="*/ 739944 h 846892"/>
              <a:gd name="connsiteX17" fmla="*/ 0 w 2883906"/>
              <a:gd name="connsiteY17" fmla="*/ 472580 h 846892"/>
              <a:gd name="connsiteX18" fmla="*/ 0 w 2883906"/>
              <a:gd name="connsiteY18" fmla="*/ 312161 h 846892"/>
              <a:gd name="connsiteX19" fmla="*/ 0 w 2883906"/>
              <a:gd name="connsiteY19" fmla="*/ 312161 h 846892"/>
              <a:gd name="connsiteX20" fmla="*/ 0 w 2883906"/>
              <a:gd name="connsiteY20" fmla="*/ 312163 h 846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83906" h="846892">
                <a:moveTo>
                  <a:pt x="0" y="312163"/>
                </a:moveTo>
                <a:cubicBezTo>
                  <a:pt x="0" y="253097"/>
                  <a:pt x="47882" y="205215"/>
                  <a:pt x="106948" y="205215"/>
                </a:cubicBezTo>
                <a:lnTo>
                  <a:pt x="480651" y="205215"/>
                </a:lnTo>
                <a:lnTo>
                  <a:pt x="644293" y="0"/>
                </a:lnTo>
                <a:lnTo>
                  <a:pt x="911115" y="202833"/>
                </a:lnTo>
                <a:lnTo>
                  <a:pt x="2776958" y="205215"/>
                </a:lnTo>
                <a:cubicBezTo>
                  <a:pt x="2836024" y="205215"/>
                  <a:pt x="2883906" y="253097"/>
                  <a:pt x="2883906" y="312163"/>
                </a:cubicBezTo>
                <a:lnTo>
                  <a:pt x="2883906" y="312161"/>
                </a:lnTo>
                <a:lnTo>
                  <a:pt x="2883906" y="312161"/>
                </a:lnTo>
                <a:lnTo>
                  <a:pt x="2883906" y="472580"/>
                </a:lnTo>
                <a:lnTo>
                  <a:pt x="2883906" y="739944"/>
                </a:lnTo>
                <a:cubicBezTo>
                  <a:pt x="2883906" y="799010"/>
                  <a:pt x="2836024" y="846892"/>
                  <a:pt x="2776958" y="846892"/>
                </a:cubicBezTo>
                <a:lnTo>
                  <a:pt x="1201628" y="846892"/>
                </a:lnTo>
                <a:lnTo>
                  <a:pt x="480651" y="846892"/>
                </a:lnTo>
                <a:lnTo>
                  <a:pt x="480651" y="846892"/>
                </a:lnTo>
                <a:lnTo>
                  <a:pt x="106948" y="846892"/>
                </a:lnTo>
                <a:cubicBezTo>
                  <a:pt x="47882" y="846892"/>
                  <a:pt x="0" y="799010"/>
                  <a:pt x="0" y="739944"/>
                </a:cubicBezTo>
                <a:lnTo>
                  <a:pt x="0" y="472580"/>
                </a:lnTo>
                <a:lnTo>
                  <a:pt x="0" y="312161"/>
                </a:lnTo>
                <a:lnTo>
                  <a:pt x="0" y="312161"/>
                </a:lnTo>
                <a:lnTo>
                  <a:pt x="0" y="312163"/>
                </a:lnTo>
                <a:close/>
              </a:path>
            </a:pathLst>
          </a:custGeom>
          <a:solidFill>
            <a:srgbClr val="25A2A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2000" rtlCol="0" anchor="ctr"/>
          <a:lstStyle/>
          <a:p>
            <a:pPr algn="ctr"/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{“function”: “</a:t>
            </a:r>
            <a:r>
              <a:rPr lang="en-US" altLang="zh-TW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perform_action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”, “action”: “walk forward, …”}</a:t>
            </a:r>
            <a:endParaRPr lang="zh-TW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F8C1C29E-C1E1-4959-A05E-331A399D9CB8}"/>
              </a:ext>
            </a:extLst>
          </p:cNvPr>
          <p:cNvGrpSpPr/>
          <p:nvPr/>
        </p:nvGrpSpPr>
        <p:grpSpPr>
          <a:xfrm>
            <a:off x="3585730" y="4479629"/>
            <a:ext cx="1260000" cy="1233919"/>
            <a:chOff x="1460113" y="5717113"/>
            <a:chExt cx="1260000" cy="1233919"/>
          </a:xfrm>
        </p:grpSpPr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48F0BB55-DDD3-418D-B688-5F981BB0D762}"/>
                </a:ext>
              </a:extLst>
            </p:cNvPr>
            <p:cNvSpPr/>
            <p:nvPr/>
          </p:nvSpPr>
          <p:spPr>
            <a:xfrm>
              <a:off x="1460113" y="5827832"/>
              <a:ext cx="1260000" cy="1123200"/>
            </a:xfrm>
            <a:prstGeom prst="roundRect">
              <a:avLst/>
            </a:prstGeom>
            <a:solidFill>
              <a:srgbClr val="41719C">
                <a:alpha val="37000"/>
              </a:srgbClr>
            </a:solidFill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marL="0" lvl="1" algn="ctr">
                <a:spcAft>
                  <a:spcPts val="324"/>
                </a:spcAft>
              </a:pPr>
              <a:r>
                <a:rPr lang="en-US" altLang="zh-TW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Speech to text</a:t>
              </a:r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A6C8A9CC-4CFB-4392-945F-D369CB2D2B82}"/>
                </a:ext>
              </a:extLst>
            </p:cNvPr>
            <p:cNvSpPr/>
            <p:nvPr/>
          </p:nvSpPr>
          <p:spPr>
            <a:xfrm>
              <a:off x="1538048" y="5717113"/>
              <a:ext cx="1104130" cy="261750"/>
            </a:xfrm>
            <a:prstGeom prst="roundRect">
              <a:avLst>
                <a:gd name="adj" fmla="val 50000"/>
              </a:avLst>
            </a:prstGeom>
            <a:solidFill>
              <a:srgbClr val="25A2A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Whisper</a:t>
              </a:r>
              <a:endPara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25" name="圖片 24">
            <a:extLst>
              <a:ext uri="{FF2B5EF4-FFF2-40B4-BE49-F238E27FC236}">
                <a16:creationId xmlns:a16="http://schemas.microsoft.com/office/drawing/2014/main" id="{EEE9D7D8-C7D6-4370-9586-C03A5DA365C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0" t="17894" r="15204" b="7669"/>
          <a:stretch/>
        </p:blipFill>
        <p:spPr>
          <a:xfrm>
            <a:off x="4936834" y="3552584"/>
            <a:ext cx="1520868" cy="906475"/>
          </a:xfrm>
          <a:prstGeom prst="rect">
            <a:avLst/>
          </a:prstGeom>
        </p:spPr>
      </p:pic>
      <p:sp>
        <p:nvSpPr>
          <p:cNvPr id="28" name="語音泡泡: 圓角矩形 27">
            <a:extLst>
              <a:ext uri="{FF2B5EF4-FFF2-40B4-BE49-F238E27FC236}">
                <a16:creationId xmlns:a16="http://schemas.microsoft.com/office/drawing/2014/main" id="{55D270B3-28F3-4248-8A45-B762D99E65FF}"/>
              </a:ext>
            </a:extLst>
          </p:cNvPr>
          <p:cNvSpPr/>
          <p:nvPr/>
        </p:nvSpPr>
        <p:spPr>
          <a:xfrm>
            <a:off x="6927303" y="3591794"/>
            <a:ext cx="1266396" cy="641677"/>
          </a:xfrm>
          <a:prstGeom prst="wedgeRoundRectCallout">
            <a:avLst>
              <a:gd name="adj1" fmla="val -32514"/>
              <a:gd name="adj2" fmla="val 73180"/>
              <a:gd name="adj3" fmla="val 16667"/>
            </a:avLst>
          </a:prstGeom>
          <a:solidFill>
            <a:srgbClr val="25A2A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[00 01 11 00]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7130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89982" y="2584703"/>
            <a:ext cx="9514821" cy="1758697"/>
          </a:xfrm>
        </p:spPr>
        <p:txBody>
          <a:bodyPr/>
          <a:lstStyle/>
          <a:p>
            <a:r>
              <a:rPr lang="en-US" altLang="zh-TW" sz="5400" dirty="0"/>
              <a:t>Speeding Up Your Projects: Speculative Decoding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542022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89982" y="2584703"/>
            <a:ext cx="9514821" cy="1758697"/>
          </a:xfrm>
        </p:spPr>
        <p:txBody>
          <a:bodyPr/>
          <a:lstStyle/>
          <a:p>
            <a:r>
              <a:rPr lang="en-US" altLang="zh-TW" sz="5400" dirty="0"/>
              <a:t>Basics of LLM Fine Tuning</a:t>
            </a:r>
          </a:p>
        </p:txBody>
      </p:sp>
    </p:spTree>
    <p:extLst>
      <p:ext uri="{BB962C8B-B14F-4D97-AF65-F5344CB8AC3E}">
        <p14:creationId xmlns:p14="http://schemas.microsoft.com/office/powerpoint/2010/main" val="7196008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AE1019-C4DB-44AF-9021-C61AE49C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Speculative Decoding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651EE2-840C-44B0-98BC-C14C99499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b="1" dirty="0"/>
              <a:t>Objective:</a:t>
            </a:r>
            <a:r>
              <a:rPr lang="en-US" altLang="zh-TW" sz="2800" dirty="0"/>
              <a:t> speed up LLM token generation by guessing the next token</a:t>
            </a:r>
          </a:p>
          <a:p>
            <a:r>
              <a:rPr lang="en-US" altLang="zh-TW" sz="2800" b="1" dirty="0"/>
              <a:t>Examples: </a:t>
            </a:r>
            <a:r>
              <a:rPr lang="en-US" altLang="zh-TW" sz="2800" dirty="0"/>
              <a:t>EAGLE, MEDUSA, Lookahead, speculative sampling</a:t>
            </a:r>
          </a:p>
          <a:p>
            <a:endParaRPr lang="zh-TW" altLang="en-US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297FE6-F54D-42EE-B345-B554BFCCC5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80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325601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25D1EF-3F7A-4E99-89B5-89BBFC55D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133" y="26964"/>
            <a:ext cx="11159067" cy="908548"/>
          </a:xfrm>
        </p:spPr>
        <p:txBody>
          <a:bodyPr/>
          <a:lstStyle/>
          <a:p>
            <a:r>
              <a:rPr kumimoji="1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EAGLE (Extrapolation Algorithm for Greater Language-model Efficiency)</a:t>
            </a:r>
            <a:endParaRPr lang="zh-TW" altLang="en-US" sz="36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BF9F4E-43AE-463E-B6BF-5352394219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81</a:t>
            </a:fld>
            <a:endParaRPr lang="en-US" altLang="zh-TW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868A9A62-060A-4BB0-A96F-D6BCFBD5D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02" y="935512"/>
            <a:ext cx="1974940" cy="5624537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DECE3BC0-0A52-4DC6-A4A0-00E07EB6F0F3}"/>
              </a:ext>
            </a:extLst>
          </p:cNvPr>
          <p:cNvSpPr/>
          <p:nvPr/>
        </p:nvSpPr>
        <p:spPr bwMode="auto">
          <a:xfrm>
            <a:off x="3953292" y="1646337"/>
            <a:ext cx="8094562" cy="90854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Goal: if f1 generates t2 and f2 generates t3, </a:t>
            </a:r>
            <a:r>
              <a:rPr kumimoji="1" lang="en-US" altLang="zh-TW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新細明體" pitchFamily="18" charset="-120"/>
              </a:rPr>
              <a:t>estimate f3</a:t>
            </a:r>
            <a:r>
              <a:rPr kumimoji="1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so we can </a:t>
            </a:r>
            <a:r>
              <a:rPr kumimoji="1" lang="en-US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predict t4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dirty="0">
                <a:latin typeface="Arial" charset="0"/>
                <a:ea typeface="新細明體" pitchFamily="18" charset="-120"/>
              </a:rPr>
              <a:t>Given: t1→f1 →t2, t2 →f2 →t3, predict t3 →</a:t>
            </a:r>
            <a:r>
              <a:rPr kumimoji="1" lang="en-US" altLang="zh-TW" b="1" dirty="0">
                <a:solidFill>
                  <a:srgbClr val="FF0000"/>
                </a:solidFill>
                <a:latin typeface="Arial" charset="0"/>
                <a:ea typeface="新細明體" pitchFamily="18" charset="-120"/>
              </a:rPr>
              <a:t>f3</a:t>
            </a:r>
            <a:r>
              <a:rPr kumimoji="1" lang="en-US" altLang="zh-TW" dirty="0">
                <a:latin typeface="Arial" charset="0"/>
                <a:ea typeface="新細明體" pitchFamily="18" charset="-120"/>
              </a:rPr>
              <a:t> →</a:t>
            </a:r>
            <a:r>
              <a:rPr kumimoji="1" lang="en-US" altLang="zh-TW" b="1" dirty="0">
                <a:latin typeface="Arial" charset="0"/>
                <a:ea typeface="新細明體" pitchFamily="18" charset="-120"/>
              </a:rPr>
              <a:t>t4</a:t>
            </a:r>
            <a:endParaRPr kumimoji="1" lang="zh-TW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2F68409-94D0-452E-AD02-FDF3FEB182D7}"/>
              </a:ext>
            </a:extLst>
          </p:cNvPr>
          <p:cNvSpPr/>
          <p:nvPr/>
        </p:nvSpPr>
        <p:spPr bwMode="auto">
          <a:xfrm>
            <a:off x="3953292" y="3106779"/>
            <a:ext cx="8094562" cy="90854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How to get f3: pass t3 through the embedding and transformer layer (slow)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086177A-803B-4CEE-8F88-2B108355A407}"/>
              </a:ext>
            </a:extLst>
          </p:cNvPr>
          <p:cNvSpPr/>
          <p:nvPr/>
        </p:nvSpPr>
        <p:spPr bwMode="auto">
          <a:xfrm>
            <a:off x="3953292" y="4567221"/>
            <a:ext cx="8094562" cy="90854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dirty="0">
                <a:latin typeface="Arial" charset="0"/>
                <a:ea typeface="新細明體" pitchFamily="18" charset="-120"/>
              </a:rPr>
              <a:t>How to speed up this process: use lightweight EAGLE auto-regression layer to estimate f3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310081F-F0BC-406E-9A50-BA48FE41F0C9}"/>
              </a:ext>
            </a:extLst>
          </p:cNvPr>
          <p:cNvSpPr/>
          <p:nvPr/>
        </p:nvSpPr>
        <p:spPr bwMode="auto">
          <a:xfrm>
            <a:off x="2257064" y="3444524"/>
            <a:ext cx="1527858" cy="43875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EAGLE head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2C6BA90A-902B-4622-A892-C7C666913C8D}"/>
              </a:ext>
            </a:extLst>
          </p:cNvPr>
          <p:cNvCxnSpPr>
            <a:cxnSpLocks/>
            <a:endCxn id="20" idx="1"/>
          </p:cNvCxnSpPr>
          <p:nvPr/>
        </p:nvCxnSpPr>
        <p:spPr bwMode="auto">
          <a:xfrm flipV="1">
            <a:off x="1782501" y="3663899"/>
            <a:ext cx="474563" cy="52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635021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EAAEE3-4872-4B1D-A10B-EDF60B88A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Speculative Decoding Example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8BBA76E-F86D-4E0E-8E2F-4E99D17E28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82</a:t>
            </a:fld>
            <a:endParaRPr lang="en-US" altLang="zh-TW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D0234B18-A7A7-4285-BF0F-0C03545FF1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244" y="1368250"/>
            <a:ext cx="10656433" cy="396575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E507C5-BCD3-90C7-EA23-84CD6DCFCA81}"/>
              </a:ext>
            </a:extLst>
          </p:cNvPr>
          <p:cNvSpPr txBox="1"/>
          <p:nvPr/>
        </p:nvSpPr>
        <p:spPr>
          <a:xfrm>
            <a:off x="6593513" y="2318704"/>
            <a:ext cx="4235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 model + tokenizer + EAGLE head from local file</a:t>
            </a:r>
          </a:p>
        </p:txBody>
      </p:sp>
    </p:spTree>
    <p:extLst>
      <p:ext uri="{BB962C8B-B14F-4D97-AF65-F5344CB8AC3E}">
        <p14:creationId xmlns:p14="http://schemas.microsoft.com/office/powerpoint/2010/main" val="19442897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9797F1-AF35-4207-947E-CFFDD7DD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Inferencing With and Without EAGLE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99D8D41-D528-42E2-8A40-08542AFFA7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83</a:t>
            </a:fld>
            <a:endParaRPr lang="en-US" altLang="zh-TW"/>
          </a:p>
        </p:txBody>
      </p:sp>
      <p:pic>
        <p:nvPicPr>
          <p:cNvPr id="7" name="20241115113909">
            <a:hlinkClick r:id="" action="ppaction://media"/>
            <a:extLst>
              <a:ext uri="{FF2B5EF4-FFF2-40B4-BE49-F238E27FC236}">
                <a16:creationId xmlns:a16="http://schemas.microsoft.com/office/drawing/2014/main" id="{1F8D46F1-C4CC-41DA-B55B-635CB0533883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789" end="3394.5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6594" y="1439863"/>
            <a:ext cx="8458199" cy="4757737"/>
          </a:xfrm>
        </p:spPr>
      </p:pic>
    </p:spTree>
    <p:extLst>
      <p:ext uri="{BB962C8B-B14F-4D97-AF65-F5344CB8AC3E}">
        <p14:creationId xmlns:p14="http://schemas.microsoft.com/office/powerpoint/2010/main" val="35026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6991D5-1463-45BE-8427-3A91ECE38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Fine Tuning Methods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7164CA-992E-4CC9-9D96-FCE8AF099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Most common methods:</a:t>
            </a:r>
          </a:p>
          <a:p>
            <a:pPr lvl="1"/>
            <a:r>
              <a:rPr lang="en-US" altLang="zh-TW" dirty="0"/>
              <a:t>Full fine tuning</a:t>
            </a:r>
          </a:p>
          <a:p>
            <a:pPr lvl="1"/>
            <a:r>
              <a:rPr lang="en-US" altLang="zh-TW" dirty="0" err="1"/>
              <a:t>LoRA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A1E558-5C65-4552-97C4-B491C6FC2F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627BE3-1269-44D5-A349-82FD5D94EBD8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14036875"/>
      </p:ext>
    </p:extLst>
  </p:cSld>
  <p:clrMapOvr>
    <a:masterClrMapping/>
  </p:clrMapOvr>
</p:sld>
</file>

<file path=ppt/theme/theme1.xml><?xml version="1.0" encoding="utf-8"?>
<a:theme xmlns:a="http://schemas.openxmlformats.org/drawingml/2006/main" name="簡報內頁">
  <a:themeElements>
    <a:clrScheme name="簡報內頁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簡報內頁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簡報內頁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簡報內頁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簡報內頁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簡報內頁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簡報內頁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簡報內頁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簡報內頁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簡報內頁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簡報內頁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簡報內頁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簡報內頁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簡報內頁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4893</TotalTime>
  <Words>5100</Words>
  <Application>Microsoft Office PowerPoint</Application>
  <PresentationFormat>Widescreen</PresentationFormat>
  <Paragraphs>631</Paragraphs>
  <Slides>83</Slides>
  <Notes>26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3" baseType="lpstr">
      <vt:lpstr>Arial Unicode MS</vt:lpstr>
      <vt:lpstr>微軟正黑體</vt:lpstr>
      <vt:lpstr>Spectral</vt:lpstr>
      <vt:lpstr>Arial</vt:lpstr>
      <vt:lpstr>Calibri</vt:lpstr>
      <vt:lpstr>Cambria Math</vt:lpstr>
      <vt:lpstr>Consolas</vt:lpstr>
      <vt:lpstr>Poppins</vt:lpstr>
      <vt:lpstr>Times New Roman</vt:lpstr>
      <vt:lpstr>簡報內頁</vt:lpstr>
      <vt:lpstr>Introduction to LLM (Large Language Model) Applications on AMD Platforms</vt:lpstr>
      <vt:lpstr>Lesson Outline</vt:lpstr>
      <vt:lpstr>Overview</vt:lpstr>
      <vt:lpstr>Foundations of LLMs</vt:lpstr>
      <vt:lpstr>Comparison With CNN</vt:lpstr>
      <vt:lpstr>Background For LLMs: Tokenizer</vt:lpstr>
      <vt:lpstr>What LLMs Are Out There?</vt:lpstr>
      <vt:lpstr>Basics of LLM Fine Tuning</vt:lpstr>
      <vt:lpstr>Fine Tuning Methods</vt:lpstr>
      <vt:lpstr>Full Fine Tuning</vt:lpstr>
      <vt:lpstr>Low-Rank Adaptation (LoRA)</vt:lpstr>
      <vt:lpstr>Low-Rank Adaptation (LoRA)</vt:lpstr>
      <vt:lpstr>Retrieval-Augmented Generation (RAG)</vt:lpstr>
      <vt:lpstr>What Is RAG (Retrieval-Augmented Generation)?</vt:lpstr>
      <vt:lpstr>RAG Encoder</vt:lpstr>
      <vt:lpstr>An Example RAG Framework</vt:lpstr>
      <vt:lpstr>RAG At Work</vt:lpstr>
      <vt:lpstr>When to Use RAG?</vt:lpstr>
      <vt:lpstr>Practical Component: Porting Nvidia Solutions to ROCm/Ryzen AI</vt:lpstr>
      <vt:lpstr>AMD Hardware and Driver Support</vt:lpstr>
      <vt:lpstr>Determining Which ROCm Version Is For You</vt:lpstr>
      <vt:lpstr>ROCm Installation (Ubuntu 24.04)</vt:lpstr>
      <vt:lpstr>ROCm Installation for Different Distributions</vt:lpstr>
      <vt:lpstr>ROCm Pytorch Setup (Ubuntu 22.04)</vt:lpstr>
      <vt:lpstr>AI PC NPU Driver Installation (Windows)</vt:lpstr>
      <vt:lpstr>AI PC NPU Driver Installation (Windows)</vt:lpstr>
      <vt:lpstr>AI PC NPU Driver Installation (Linux)</vt:lpstr>
      <vt:lpstr>Porting Nvidia-Based Solutions to ROCm</vt:lpstr>
      <vt:lpstr>Porting Nvidia-Based Solutions to AI PCs</vt:lpstr>
      <vt:lpstr>Preparations for Working With LLMs</vt:lpstr>
      <vt:lpstr>Downloading LLMs</vt:lpstr>
      <vt:lpstr>Downloading LLMs (1) – Manual Download</vt:lpstr>
      <vt:lpstr>Downloading LLMs (2) - Git</vt:lpstr>
      <vt:lpstr>Downloading LLMs (3) – Huggingface/Transformers </vt:lpstr>
      <vt:lpstr>Huggingface Access Tokens</vt:lpstr>
      <vt:lpstr>How to Create Your Huggingface Access Tokens</vt:lpstr>
      <vt:lpstr>How to Create Your Huggingface Access Tokens</vt:lpstr>
      <vt:lpstr>How to Provide Your Huggingface Access Tokens</vt:lpstr>
      <vt:lpstr>How to Provide Your Huggingface Access Tokens</vt:lpstr>
      <vt:lpstr>Transformers Example: Imports + Model Loading</vt:lpstr>
      <vt:lpstr>LLM Deployment Using Transformers</vt:lpstr>
      <vt:lpstr>Inferencing with Transformers</vt:lpstr>
      <vt:lpstr>Inference Code Example (modified inference_transformers.py to fit on screen)</vt:lpstr>
      <vt:lpstr>Inference Code Example: Output (inference_transformers.py)</vt:lpstr>
      <vt:lpstr>LLM Deployment Alternatives</vt:lpstr>
      <vt:lpstr>LLM Deployment Tools</vt:lpstr>
      <vt:lpstr>Ollama</vt:lpstr>
      <vt:lpstr>Setting Up Ollama (Linux)</vt:lpstr>
      <vt:lpstr>Setting Up Ollama (Windows)</vt:lpstr>
      <vt:lpstr>Running Ollama as a Chatbot on Command Line</vt:lpstr>
      <vt:lpstr>Working With Modelfiles in Ollama (Linux)</vt:lpstr>
      <vt:lpstr>Using Ollama as a Server</vt:lpstr>
      <vt:lpstr>Sending a Query to Your Ollama Server (inference_ollama.py)</vt:lpstr>
      <vt:lpstr>Sending a Query to Your Ollama Server (inference_ollama.py)</vt:lpstr>
      <vt:lpstr>Using Ollama as a Server (inference_ollama.py)</vt:lpstr>
      <vt:lpstr>LM Studio (Windows)</vt:lpstr>
      <vt:lpstr>Running LM Studio as a Chatbot (Windows)</vt:lpstr>
      <vt:lpstr>Downloading Models on LM Studio (Windows)</vt:lpstr>
      <vt:lpstr>Using LM Studio to Host a Server</vt:lpstr>
      <vt:lpstr>Using LM Studio to Host a Server</vt:lpstr>
      <vt:lpstr>Using LM Studio to Host a Server</vt:lpstr>
      <vt:lpstr>RAG Using Ollama and LM Studio</vt:lpstr>
      <vt:lpstr>Problem Rehash</vt:lpstr>
      <vt:lpstr>Building a Vector Store for Retrieving Relevant Context (rag_query_ollama.py)</vt:lpstr>
      <vt:lpstr>Generating a Response using LM Studio (rag_query_ollama.py)</vt:lpstr>
      <vt:lpstr>Putting Everything Together (rag_query_ollama.py)</vt:lpstr>
      <vt:lpstr>RAG Using Ollama and LM Studio (rag_query_ollama.py)</vt:lpstr>
      <vt:lpstr>Fine Tuning with LoRA</vt:lpstr>
      <vt:lpstr>How to Set Up LoRA Fine Tuning </vt:lpstr>
      <vt:lpstr>LoRA Hyperparameters</vt:lpstr>
      <vt:lpstr>Other Hyperparameters</vt:lpstr>
      <vt:lpstr>Example SFTConfig</vt:lpstr>
      <vt:lpstr>How to Full Fine Tune a Model (Transformers)</vt:lpstr>
      <vt:lpstr>Other Fine Tuning Frameworks</vt:lpstr>
      <vt:lpstr>Unsloth</vt:lpstr>
      <vt:lpstr>Conclusion</vt:lpstr>
      <vt:lpstr>Introduction to Function Calling: Overview</vt:lpstr>
      <vt:lpstr>Tools/Function Calling</vt:lpstr>
      <vt:lpstr>Speeding Up Your Projects: Speculative Decoding</vt:lpstr>
      <vt:lpstr>Speculative Decoding</vt:lpstr>
      <vt:lpstr>EAGLE (Extrapolation Algorithm for Greater Language-model Efficiency)</vt:lpstr>
      <vt:lpstr>Speculative Decoding Example</vt:lpstr>
      <vt:lpstr>Inferencing With and Without EAGLE</vt:lpstr>
    </vt:vector>
  </TitlesOfParts>
  <Company>TAS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ITRI投影片範本B</dc:title>
  <dc:creator>ITRI</dc:creator>
  <cp:keywords>2008NewCIS</cp:keywords>
  <cp:lastModifiedBy>Sean Huang</cp:lastModifiedBy>
  <cp:revision>236</cp:revision>
  <dcterms:created xsi:type="dcterms:W3CDTF">2008-05-08T04:38:45Z</dcterms:created>
  <dcterms:modified xsi:type="dcterms:W3CDTF">2025-05-22T06:23:25Z</dcterms:modified>
</cp:coreProperties>
</file>